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65" r:id="rId2"/>
    <p:sldId id="258" r:id="rId3"/>
    <p:sldId id="263" r:id="rId4"/>
    <p:sldId id="299" r:id="rId5"/>
    <p:sldId id="256" r:id="rId6"/>
    <p:sldId id="257" r:id="rId7"/>
    <p:sldId id="259" r:id="rId8"/>
    <p:sldId id="262" r:id="rId9"/>
    <p:sldId id="264" r:id="rId10"/>
    <p:sldId id="261" r:id="rId11"/>
    <p:sldId id="271" r:id="rId12"/>
    <p:sldId id="286" r:id="rId13"/>
    <p:sldId id="284" r:id="rId14"/>
    <p:sldId id="285" r:id="rId15"/>
    <p:sldId id="296" r:id="rId16"/>
    <p:sldId id="288" r:id="rId17"/>
    <p:sldId id="297" r:id="rId18"/>
    <p:sldId id="298" r:id="rId19"/>
    <p:sldId id="295" r:id="rId20"/>
    <p:sldId id="281" r:id="rId21"/>
    <p:sldId id="279" r:id="rId22"/>
    <p:sldId id="294" r:id="rId23"/>
    <p:sldId id="280" r:id="rId24"/>
    <p:sldId id="287" r:id="rId25"/>
    <p:sldId id="277" r:id="rId26"/>
    <p:sldId id="278" r:id="rId27"/>
    <p:sldId id="282" r:id="rId28"/>
    <p:sldId id="283" r:id="rId29"/>
    <p:sldId id="289" r:id="rId30"/>
    <p:sldId id="290" r:id="rId31"/>
    <p:sldId id="291" r:id="rId32"/>
    <p:sldId id="292" r:id="rId33"/>
    <p:sldId id="293" r:id="rId34"/>
    <p:sldId id="300"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9115D"/>
    <a:srgbClr val="9A26B5"/>
    <a:srgbClr val="B22252"/>
    <a:srgbClr val="C11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9"/>
    <p:restoredTop sz="85923"/>
  </p:normalViewPr>
  <p:slideViewPr>
    <p:cSldViewPr snapToGrid="0" snapToObjects="1">
      <p:cViewPr varScale="1">
        <p:scale>
          <a:sx n="71" d="100"/>
          <a:sy n="71" d="100"/>
        </p:scale>
        <p:origin x="192" y="256"/>
      </p:cViewPr>
      <p:guideLst/>
    </p:cSldViewPr>
  </p:slideViewPr>
  <p:notesTextViewPr>
    <p:cViewPr>
      <p:scale>
        <a:sx n="1" d="1"/>
        <a:sy n="1" d="1"/>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gs" Target="tags/tag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CFE6E-C191-A643-B815-B5F562FE986C}"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3799B-1575-3E47-ABBF-D526FA7DA94C}" type="slidenum">
              <a:rPr lang="en-US" smtClean="0"/>
              <a:t>‹#›</a:t>
            </a:fld>
            <a:endParaRPr lang="en-US"/>
          </a:p>
        </p:txBody>
      </p:sp>
    </p:spTree>
    <p:extLst>
      <p:ext uri="{BB962C8B-B14F-4D97-AF65-F5344CB8AC3E}">
        <p14:creationId xmlns:p14="http://schemas.microsoft.com/office/powerpoint/2010/main" val="483046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GIS</a:t>
            </a:r>
            <a:r>
              <a:rPr lang="en-US" baseline="0" dirty="0" smtClean="0"/>
              <a:t> </a:t>
            </a:r>
            <a:r>
              <a:rPr lang="en-US" dirty="0" smtClean="0"/>
              <a:t>for stock images of clickers in classrooms</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a:t>
            </a:fld>
            <a:endParaRPr lang="en-US"/>
          </a:p>
        </p:txBody>
      </p:sp>
    </p:spTree>
    <p:extLst>
      <p:ext uri="{BB962C8B-B14F-4D97-AF65-F5344CB8AC3E}">
        <p14:creationId xmlns:p14="http://schemas.microsoft.com/office/powerpoint/2010/main" val="22269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an advertisement, just where I found this graphic!</a:t>
            </a:r>
            <a:endParaRPr lang="en-US" dirty="0" smtClean="0"/>
          </a:p>
          <a:p>
            <a:r>
              <a:rPr lang="en-US" dirty="0" smtClean="0"/>
              <a:t>https://</a:t>
            </a:r>
            <a:r>
              <a:rPr lang="en-US" dirty="0" err="1" smtClean="0"/>
              <a:t>www.teepublic.com</a:t>
            </a:r>
            <a:r>
              <a:rPr lang="en-US" dirty="0" smtClean="0"/>
              <a:t>/t-shirts/axial-tilt-is-the-reason-for-the-season-sweater</a:t>
            </a:r>
          </a:p>
          <a:p>
            <a:r>
              <a:rPr lang="en-US" dirty="0" smtClean="0"/>
              <a:t>http://</a:t>
            </a:r>
            <a:r>
              <a:rPr lang="en-US" dirty="0" err="1" smtClean="0"/>
              <a:t>astronomy.nmsu.edu</a:t>
            </a:r>
            <a:r>
              <a:rPr lang="en-US" dirty="0" smtClean="0"/>
              <a:t>/</a:t>
            </a:r>
            <a:r>
              <a:rPr lang="en-US" dirty="0" err="1" smtClean="0"/>
              <a:t>geas</a:t>
            </a:r>
            <a:r>
              <a:rPr lang="en-US" dirty="0" smtClean="0"/>
              <a:t>/lectures/lecture06/slide05B.html</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10</a:t>
            </a:fld>
            <a:endParaRPr lang="en-US"/>
          </a:p>
        </p:txBody>
      </p:sp>
    </p:spTree>
    <p:extLst>
      <p:ext uri="{BB962C8B-B14F-4D97-AF65-F5344CB8AC3E}">
        <p14:creationId xmlns:p14="http://schemas.microsoft.com/office/powerpoint/2010/main" val="448275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wobble</a:t>
            </a:r>
            <a:r>
              <a:rPr lang="en-US" baseline="0" dirty="0" smtClean="0"/>
              <a:t> of Earth’s rotation axis is because both the Sun and the Moon are gravitationally interacting with the Earth, tugging on it, trying to line up Earth’s rotation axis with the plane of the solar system. </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11</a:t>
            </a:fld>
            <a:endParaRPr lang="en-US"/>
          </a:p>
        </p:txBody>
      </p:sp>
    </p:spTree>
    <p:extLst>
      <p:ext uri="{BB962C8B-B14F-4D97-AF65-F5344CB8AC3E}">
        <p14:creationId xmlns:p14="http://schemas.microsoft.com/office/powerpoint/2010/main" val="65066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www.physics.smu.edu</a:t>
            </a:r>
            <a:r>
              <a:rPr lang="en-US" dirty="0" smtClean="0"/>
              <a:t>/</a:t>
            </a:r>
            <a:r>
              <a:rPr lang="en-US" dirty="0" err="1" smtClean="0"/>
              <a:t>jcotton</a:t>
            </a:r>
            <a:r>
              <a:rPr lang="en-US" dirty="0" smtClean="0"/>
              <a:t>/ph1311/ch00a.htm</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12</a:t>
            </a:fld>
            <a:endParaRPr lang="en-US"/>
          </a:p>
        </p:txBody>
      </p:sp>
    </p:spTree>
    <p:extLst>
      <p:ext uri="{BB962C8B-B14F-4D97-AF65-F5344CB8AC3E}">
        <p14:creationId xmlns:p14="http://schemas.microsoft.com/office/powerpoint/2010/main" val="325867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earthsky.org</a:t>
            </a:r>
            <a:r>
              <a:rPr lang="en-US" dirty="0" smtClean="0"/>
              <a:t>/space/what-is-the-ecliptic</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16</a:t>
            </a:fld>
            <a:endParaRPr lang="en-US"/>
          </a:p>
        </p:txBody>
      </p:sp>
    </p:spTree>
    <p:extLst>
      <p:ext uri="{BB962C8B-B14F-4D97-AF65-F5344CB8AC3E}">
        <p14:creationId xmlns:p14="http://schemas.microsoft.com/office/powerpoint/2010/main" val="1969587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aasnova.org</a:t>
            </a:r>
            <a:r>
              <a:rPr lang="en-US" dirty="0" smtClean="0"/>
              <a:t>/2016/12/19/selections-from-2016-gaps-in-hl-taus-protoplanetary-disk/</a:t>
            </a:r>
          </a:p>
          <a:p>
            <a:r>
              <a:rPr lang="en-US" dirty="0" smtClean="0"/>
              <a:t>Dude with the dough:</a:t>
            </a:r>
          </a:p>
          <a:p>
            <a:r>
              <a:rPr lang="en-US" dirty="0" smtClean="0"/>
              <a:t>https://</a:t>
            </a:r>
            <a:r>
              <a:rPr lang="en-US" dirty="0" err="1" smtClean="0"/>
              <a:t>www.huffingtonpost.com</a:t>
            </a:r>
            <a:r>
              <a:rPr lang="en-US" dirty="0" smtClean="0"/>
              <a:t>/2015/03/02/toss-pizza-dough_n_6770618.html</a:t>
            </a:r>
          </a:p>
          <a:p>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17</a:t>
            </a:fld>
            <a:endParaRPr lang="en-US"/>
          </a:p>
        </p:txBody>
      </p:sp>
    </p:spTree>
    <p:extLst>
      <p:ext uri="{BB962C8B-B14F-4D97-AF65-F5344CB8AC3E}">
        <p14:creationId xmlns:p14="http://schemas.microsoft.com/office/powerpoint/2010/main" val="918974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ecliptic</a:t>
            </a:r>
            <a:r>
              <a:rPr lang="en-US" baseline="0" dirty="0" smtClean="0"/>
              <a:t> is the plane in which (most of) the planets lie. It is this way because of the way we believe the solar system formed, from a rotating, collapsing cloud of gas and dust.</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18</a:t>
            </a:fld>
            <a:endParaRPr lang="en-US"/>
          </a:p>
        </p:txBody>
      </p:sp>
    </p:spTree>
    <p:extLst>
      <p:ext uri="{BB962C8B-B14F-4D97-AF65-F5344CB8AC3E}">
        <p14:creationId xmlns:p14="http://schemas.microsoft.com/office/powerpoint/2010/main" val="125058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Today, the Sun is ”in” (projected against) the constellation Leo. Your zodiac</a:t>
            </a:r>
            <a:r>
              <a:rPr lang="en-US" sz="1200" b="0" i="0" kern="1200" baseline="0" dirty="0" smtClean="0">
                <a:solidFill>
                  <a:schemeClr val="tx1"/>
                </a:solidFill>
                <a:effectLst/>
                <a:latin typeface="+mn-lt"/>
                <a:ea typeface="+mn-ea"/>
                <a:cs typeface="+mn-cs"/>
              </a:rPr>
              <a:t> sign, per astrology, is where the Sun was when you were born. </a:t>
            </a:r>
            <a:endParaRPr lang="en-US" dirty="0" smtClean="0"/>
          </a:p>
          <a:p>
            <a:r>
              <a:rPr lang="en-US" sz="1200" b="0" i="0" kern="1200" dirty="0" smtClean="0">
                <a:solidFill>
                  <a:schemeClr val="tx1"/>
                </a:solidFill>
                <a:effectLst/>
                <a:latin typeface="+mn-lt"/>
                <a:ea typeface="+mn-ea"/>
                <a:cs typeface="+mn-cs"/>
              </a:rPr>
              <a:t>These are</a:t>
            </a:r>
            <a:r>
              <a:rPr lang="en-US" sz="1200" b="0" i="0" kern="1200" baseline="0" dirty="0" smtClean="0">
                <a:solidFill>
                  <a:schemeClr val="tx1"/>
                </a:solidFill>
                <a:effectLst/>
                <a:latin typeface="+mn-lt"/>
                <a:ea typeface="+mn-ea"/>
                <a:cs typeface="+mn-cs"/>
              </a:rPr>
              <a:t> the 12 signs of the zodiac (plus </a:t>
            </a:r>
            <a:r>
              <a:rPr lang="en-US" sz="1200" b="0" i="0" kern="1200" baseline="0" dirty="0" err="1" smtClean="0">
                <a:solidFill>
                  <a:schemeClr val="tx1"/>
                </a:solidFill>
                <a:effectLst/>
                <a:latin typeface="+mn-lt"/>
                <a:ea typeface="+mn-ea"/>
                <a:cs typeface="+mn-cs"/>
              </a:rPr>
              <a:t>Ophiucus</a:t>
            </a:r>
            <a:r>
              <a:rPr lang="en-US" sz="1200" b="0" i="0" kern="1200" baseline="0" dirty="0" smtClean="0">
                <a:solidFill>
                  <a:schemeClr val="tx1"/>
                </a:solidFill>
                <a:effectLst/>
                <a:latin typeface="+mn-lt"/>
                <a:ea typeface="+mn-ea"/>
                <a:cs typeface="+mn-cs"/>
              </a:rPr>
              <a:t>, what’s that doing in there..), but how many more constellations are there?</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19</a:t>
            </a:fld>
            <a:endParaRPr lang="en-US"/>
          </a:p>
        </p:txBody>
      </p:sp>
    </p:spTree>
    <p:extLst>
      <p:ext uri="{BB962C8B-B14F-4D97-AF65-F5344CB8AC3E}">
        <p14:creationId xmlns:p14="http://schemas.microsoft.com/office/powerpoint/2010/main" val="197993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www.go-astronomy.com</a:t>
            </a:r>
            <a:r>
              <a:rPr lang="en-US" dirty="0" smtClean="0"/>
              <a:t>/</a:t>
            </a:r>
            <a:r>
              <a:rPr lang="en-US" dirty="0" err="1" smtClean="0"/>
              <a:t>constellations.htm</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20</a:t>
            </a:fld>
            <a:endParaRPr lang="en-US"/>
          </a:p>
        </p:txBody>
      </p:sp>
    </p:spTree>
    <p:extLst>
      <p:ext uri="{BB962C8B-B14F-4D97-AF65-F5344CB8AC3E}">
        <p14:creationId xmlns:p14="http://schemas.microsoft.com/office/powerpoint/2010/main" val="312307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apod.nasa.gov</a:t>
            </a:r>
            <a:r>
              <a:rPr lang="en-US" dirty="0" smtClean="0"/>
              <a:t>/</a:t>
            </a:r>
            <a:r>
              <a:rPr lang="en-US" dirty="0" err="1" smtClean="0"/>
              <a:t>apod</a:t>
            </a:r>
            <a:r>
              <a:rPr lang="en-US" dirty="0" smtClean="0"/>
              <a:t>/ap030207.html</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21</a:t>
            </a:fld>
            <a:endParaRPr lang="en-US"/>
          </a:p>
        </p:txBody>
      </p:sp>
    </p:spTree>
    <p:extLst>
      <p:ext uri="{BB962C8B-B14F-4D97-AF65-F5344CB8AC3E}">
        <p14:creationId xmlns:p14="http://schemas.microsoft.com/office/powerpoint/2010/main" val="724858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made</a:t>
            </a:r>
            <a:r>
              <a:rPr lang="en-US" baseline="0" dirty="0" smtClean="0"/>
              <a:t> a Thing for class. For Science!</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22</a:t>
            </a:fld>
            <a:endParaRPr lang="en-US"/>
          </a:p>
        </p:txBody>
      </p:sp>
    </p:spTree>
    <p:extLst>
      <p:ext uri="{BB962C8B-B14F-4D97-AF65-F5344CB8AC3E}">
        <p14:creationId xmlns:p14="http://schemas.microsoft.com/office/powerpoint/2010/main" val="89819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video</a:t>
            </a:r>
            <a:r>
              <a:rPr lang="en-US" baseline="0" dirty="0" smtClean="0"/>
              <a:t> from last time- I want to tell you more about the Voyager spacecraft. </a:t>
            </a:r>
          </a:p>
          <a:p>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a:t>
            </a:fld>
            <a:endParaRPr lang="en-US"/>
          </a:p>
        </p:txBody>
      </p:sp>
    </p:spTree>
    <p:extLst>
      <p:ext uri="{BB962C8B-B14F-4D97-AF65-F5344CB8AC3E}">
        <p14:creationId xmlns:p14="http://schemas.microsoft.com/office/powerpoint/2010/main" val="638796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www.futura-sciences.us</a:t>
            </a:r>
            <a:r>
              <a:rPr lang="en-US" dirty="0" smtClean="0"/>
              <a:t>/</a:t>
            </a:r>
            <a:r>
              <a:rPr lang="en-US" dirty="0" err="1" smtClean="0"/>
              <a:t>dico</a:t>
            </a:r>
            <a:r>
              <a:rPr lang="en-US" dirty="0" smtClean="0"/>
              <a:t>/d/space-constellation-ursa-major-50005604/</a:t>
            </a:r>
          </a:p>
          <a:p>
            <a:r>
              <a:rPr lang="en-US" dirty="0" smtClean="0"/>
              <a:t>http://</a:t>
            </a:r>
            <a:r>
              <a:rPr lang="en-US" dirty="0" err="1" smtClean="0"/>
              <a:t>earthsky.org</a:t>
            </a:r>
            <a:r>
              <a:rPr lang="en-US" dirty="0" smtClean="0"/>
              <a:t>/favorite-star-patterns/big-and-little-dippers-highlight-northern-sky</a:t>
            </a:r>
          </a:p>
          <a:p>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23</a:t>
            </a:fld>
            <a:endParaRPr lang="en-US"/>
          </a:p>
        </p:txBody>
      </p:sp>
    </p:spTree>
    <p:extLst>
      <p:ext uri="{BB962C8B-B14F-4D97-AF65-F5344CB8AC3E}">
        <p14:creationId xmlns:p14="http://schemas.microsoft.com/office/powerpoint/2010/main" val="2106501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these photos at Horsehead Reservoir in Colorado. It’s near Fort Collins. It was a full moon that night.</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24</a:t>
            </a:fld>
            <a:endParaRPr lang="en-US"/>
          </a:p>
        </p:txBody>
      </p:sp>
    </p:spTree>
    <p:extLst>
      <p:ext uri="{BB962C8B-B14F-4D97-AF65-F5344CB8AC3E}">
        <p14:creationId xmlns:p14="http://schemas.microsoft.com/office/powerpoint/2010/main" val="760409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darksky.org</a:t>
            </a:r>
            <a:r>
              <a:rPr lang="en-US" dirty="0" smtClean="0"/>
              <a:t>/light-pollution/ </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25</a:t>
            </a:fld>
            <a:endParaRPr lang="en-US"/>
          </a:p>
        </p:txBody>
      </p:sp>
    </p:spTree>
    <p:extLst>
      <p:ext uri="{BB962C8B-B14F-4D97-AF65-F5344CB8AC3E}">
        <p14:creationId xmlns:p14="http://schemas.microsoft.com/office/powerpoint/2010/main" val="1879693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Meridian, kind of like the</a:t>
            </a:r>
            <a:r>
              <a:rPr lang="en-US" baseline="0" dirty="0" smtClean="0"/>
              <a:t> prime meridian, is an imaginary line going directly from North to South through your local zenith. </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28</a:t>
            </a:fld>
            <a:endParaRPr lang="en-US"/>
          </a:p>
        </p:txBody>
      </p:sp>
    </p:spTree>
    <p:extLst>
      <p:ext uri="{BB962C8B-B14F-4D97-AF65-F5344CB8AC3E}">
        <p14:creationId xmlns:p14="http://schemas.microsoft.com/office/powerpoint/2010/main" val="142276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51EA94A6-77BF-1C42-BC5A-8108A43FE90A}" type="slidenum">
              <a:rPr lang="en-US" altLang="x-none" sz="1200"/>
              <a:pPr/>
              <a:t>29</a:t>
            </a:fld>
            <a:endParaRPr lang="en-US" altLang="x-none" sz="1200"/>
          </a:p>
        </p:txBody>
      </p:sp>
      <p:sp>
        <p:nvSpPr>
          <p:cNvPr id="43010" name="Rectangle 2"/>
          <p:cNvSpPr>
            <a:spLocks noRo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cs typeface="ＭＳ Ｐゴシック" charset="-128"/>
            </a:endParaRPr>
          </a:p>
        </p:txBody>
      </p:sp>
    </p:spTree>
    <p:extLst>
      <p:ext uri="{BB962C8B-B14F-4D97-AF65-F5344CB8AC3E}">
        <p14:creationId xmlns:p14="http://schemas.microsoft.com/office/powerpoint/2010/main" val="1791027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analemma</a:t>
            </a:r>
            <a:r>
              <a:rPr lang="en-US" dirty="0" smtClean="0"/>
              <a:t>’ was the word for a</a:t>
            </a:r>
            <a:r>
              <a:rPr lang="en-US" baseline="0" dirty="0" smtClean="0"/>
              <a:t> sundial</a:t>
            </a:r>
          </a:p>
          <a:p>
            <a:r>
              <a:rPr lang="en-US" dirty="0" smtClean="0"/>
              <a:t>https://</a:t>
            </a:r>
            <a:r>
              <a:rPr lang="en-US" dirty="0" err="1" smtClean="0"/>
              <a:t>dept.astro.lsa.umich.edu</a:t>
            </a:r>
            <a:r>
              <a:rPr lang="en-US" dirty="0" smtClean="0"/>
              <a:t>/resources/</a:t>
            </a:r>
            <a:r>
              <a:rPr lang="en-US" dirty="0" err="1" smtClean="0"/>
              <a:t>ugactivities</a:t>
            </a:r>
            <a:r>
              <a:rPr lang="en-US" dirty="0" smtClean="0"/>
              <a:t>/Labs/</a:t>
            </a:r>
            <a:r>
              <a:rPr lang="en-US" dirty="0" err="1" smtClean="0"/>
              <a:t>analemma</a:t>
            </a:r>
            <a:r>
              <a:rPr lang="en-US" dirty="0" smtClean="0"/>
              <a:t>/</a:t>
            </a:r>
            <a:r>
              <a:rPr lang="en-US" dirty="0" err="1" smtClean="0"/>
              <a:t>index.html</a:t>
            </a:r>
            <a:endParaRPr lang="en-US" dirty="0" smtClean="0"/>
          </a:p>
          <a:p>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32</a:t>
            </a:fld>
            <a:endParaRPr lang="en-US"/>
          </a:p>
        </p:txBody>
      </p:sp>
    </p:spTree>
    <p:extLst>
      <p:ext uri="{BB962C8B-B14F-4D97-AF65-F5344CB8AC3E}">
        <p14:creationId xmlns:p14="http://schemas.microsoft.com/office/powerpoint/2010/main" val="1345082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https://www3.nd.edu/~lent/Astro/</a:t>
            </a:r>
            <a:r>
              <a:rPr lang="en-US" dirty="0" err="1" smtClean="0"/>
              <a:t>IndividualPages</a:t>
            </a:r>
            <a:r>
              <a:rPr lang="en-US" dirty="0" smtClean="0"/>
              <a:t>/</a:t>
            </a:r>
            <a:r>
              <a:rPr lang="en-US" dirty="0" err="1" smtClean="0"/>
              <a:t>NDAnalemma.html</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33</a:t>
            </a:fld>
            <a:endParaRPr lang="en-US"/>
          </a:p>
        </p:txBody>
      </p:sp>
    </p:spTree>
    <p:extLst>
      <p:ext uri="{BB962C8B-B14F-4D97-AF65-F5344CB8AC3E}">
        <p14:creationId xmlns:p14="http://schemas.microsoft.com/office/powerpoint/2010/main" val="1618010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Termination shock is where</a:t>
            </a:r>
            <a:r>
              <a:rPr lang="en-US" baseline="0" dirty="0" smtClean="0"/>
              <a:t> the solar wind slows down below the speed of sound. It’s encountering the interstellar medium</a:t>
            </a:r>
            <a:endParaRPr lang="en-US" dirty="0" smtClean="0"/>
          </a:p>
          <a:p>
            <a:r>
              <a:rPr lang="en-US" dirty="0" smtClean="0"/>
              <a:t>https</a:t>
            </a:r>
            <a:r>
              <a:rPr lang="en-US" dirty="0" smtClean="0"/>
              <a:t>://</a:t>
            </a:r>
            <a:r>
              <a:rPr lang="en-US" dirty="0" err="1" smtClean="0"/>
              <a:t>xkcd.com</a:t>
            </a:r>
            <a:r>
              <a:rPr lang="en-US" dirty="0" smtClean="0"/>
              <a:t>/1189/</a:t>
            </a:r>
          </a:p>
          <a:p>
            <a:r>
              <a:rPr lang="en-US" dirty="0" smtClean="0"/>
              <a:t>More</a:t>
            </a:r>
            <a:r>
              <a:rPr lang="en-US" baseline="0" dirty="0" smtClean="0"/>
              <a:t> about voyager</a:t>
            </a:r>
          </a:p>
          <a:p>
            <a:r>
              <a:rPr lang="en-US" dirty="0" smtClean="0"/>
              <a:t>https://what-</a:t>
            </a:r>
            <a:r>
              <a:rPr lang="en-US" dirty="0" err="1" smtClean="0"/>
              <a:t>if.xkcd.com</a:t>
            </a:r>
            <a:r>
              <a:rPr lang="en-US" dirty="0" smtClean="0"/>
              <a:t>/38/</a:t>
            </a:r>
          </a:p>
          <a:p>
            <a:r>
              <a:rPr lang="en-US" dirty="0" smtClean="0"/>
              <a:t>http://</a:t>
            </a:r>
            <a:r>
              <a:rPr lang="en-US" dirty="0" err="1" smtClean="0"/>
              <a:t>www.nasa.gov</a:t>
            </a:r>
            <a:r>
              <a:rPr lang="en-US" dirty="0" smtClean="0"/>
              <a:t>/vision/universe/</a:t>
            </a:r>
            <a:r>
              <a:rPr lang="en-US" dirty="0" err="1" smtClean="0"/>
              <a:t>solarsystem</a:t>
            </a:r>
            <a:r>
              <a:rPr lang="en-US" dirty="0" smtClean="0"/>
              <a:t>/</a:t>
            </a:r>
            <a:r>
              <a:rPr lang="en-US" dirty="0" err="1" smtClean="0"/>
              <a:t>voyager_agu.html</a:t>
            </a:r>
            <a:r>
              <a:rPr lang="en-US" dirty="0" smtClean="0"/>
              <a:t> </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3</a:t>
            </a:fld>
            <a:endParaRPr lang="en-US"/>
          </a:p>
        </p:txBody>
      </p:sp>
    </p:spTree>
    <p:extLst>
      <p:ext uri="{BB962C8B-B14F-4D97-AF65-F5344CB8AC3E}">
        <p14:creationId xmlns:p14="http://schemas.microsoft.com/office/powerpoint/2010/main" val="114358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www.wildernessshots.com</a:t>
            </a:r>
            <a:r>
              <a:rPr lang="en-US" dirty="0" smtClean="0"/>
              <a:t>/photographing-2017-total-solar-eclipse/</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4</a:t>
            </a:fld>
            <a:endParaRPr lang="en-US"/>
          </a:p>
        </p:txBody>
      </p:sp>
    </p:spTree>
    <p:extLst>
      <p:ext uri="{BB962C8B-B14F-4D97-AF65-F5344CB8AC3E}">
        <p14:creationId xmlns:p14="http://schemas.microsoft.com/office/powerpoint/2010/main" val="212890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 credit: Dr. Joe Llama, Lowell Observatory</a:t>
            </a:r>
          </a:p>
          <a:p>
            <a:r>
              <a:rPr lang="en-US" dirty="0" smtClean="0"/>
              <a:t>Photo is of star</a:t>
            </a:r>
            <a:r>
              <a:rPr lang="en-US" baseline="0" dirty="0" smtClean="0"/>
              <a:t> trails over Keck Observatory. Yes, those are laser beams coming out of the telescope dome!</a:t>
            </a:r>
          </a:p>
        </p:txBody>
      </p:sp>
      <p:sp>
        <p:nvSpPr>
          <p:cNvPr id="4" name="Slide Number Placeholder 3"/>
          <p:cNvSpPr>
            <a:spLocks noGrp="1"/>
          </p:cNvSpPr>
          <p:nvPr>
            <p:ph type="sldNum" sz="quarter" idx="10"/>
          </p:nvPr>
        </p:nvSpPr>
        <p:spPr/>
        <p:txBody>
          <a:bodyPr/>
          <a:lstStyle/>
          <a:p>
            <a:fld id="{8BE3799B-1575-3E47-ABBF-D526FA7DA94C}" type="slidenum">
              <a:rPr lang="en-US" smtClean="0"/>
              <a:t>5</a:t>
            </a:fld>
            <a:endParaRPr lang="en-US"/>
          </a:p>
        </p:txBody>
      </p:sp>
    </p:spTree>
    <p:extLst>
      <p:ext uri="{BB962C8B-B14F-4D97-AF65-F5344CB8AC3E}">
        <p14:creationId xmlns:p14="http://schemas.microsoft.com/office/powerpoint/2010/main" val="4895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(orange box links to </a:t>
            </a:r>
            <a:r>
              <a:rPr lang="en-US" dirty="0" err="1" smtClean="0"/>
              <a:t>youtube</a:t>
            </a:r>
            <a:r>
              <a:rPr lang="en-US" dirty="0" smtClean="0"/>
              <a:t> video from last class)</a:t>
            </a:r>
            <a:endParaRPr lang="en-US" dirty="0"/>
          </a:p>
        </p:txBody>
      </p:sp>
      <p:sp>
        <p:nvSpPr>
          <p:cNvPr id="4" name="Slide Number Placeholder 3"/>
          <p:cNvSpPr>
            <a:spLocks noGrp="1"/>
          </p:cNvSpPr>
          <p:nvPr>
            <p:ph type="sldNum" sz="quarter" idx="10"/>
          </p:nvPr>
        </p:nvSpPr>
        <p:spPr/>
        <p:txBody>
          <a:bodyPr/>
          <a:lstStyle/>
          <a:p>
            <a:fld id="{8BE3799B-1575-3E47-ABBF-D526FA7DA94C}" type="slidenum">
              <a:rPr lang="en-US" smtClean="0"/>
              <a:t>6</a:t>
            </a:fld>
            <a:endParaRPr lang="en-US"/>
          </a:p>
        </p:txBody>
      </p:sp>
    </p:spTree>
    <p:extLst>
      <p:ext uri="{BB962C8B-B14F-4D97-AF65-F5344CB8AC3E}">
        <p14:creationId xmlns:p14="http://schemas.microsoft.com/office/powerpoint/2010/main" val="209542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b="0" i="1" kern="1200" dirty="0" smtClean="0">
                        <a:solidFill>
                          <a:schemeClr val="tx1"/>
                        </a:solidFill>
                        <a:effectLst/>
                        <a:latin typeface="Cambria Math" charset="0"/>
                        <a:ea typeface="+mn-ea"/>
                        <a:cs typeface="+mn-cs"/>
                      </a:rPr>
                      <m:t>©</m:t>
                    </m:r>
                  </m:oMath>
                </a14:m>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Siyavula</a:t>
                </a:r>
                <a:r>
                  <a:rPr lang="en-US" sz="1200" b="0" i="0" kern="1200" dirty="0" smtClean="0">
                    <a:solidFill>
                      <a:schemeClr val="tx1"/>
                    </a:solidFill>
                    <a:effectLst/>
                    <a:latin typeface="+mn-lt"/>
                    <a:ea typeface="+mn-ea"/>
                    <a:cs typeface="+mn-cs"/>
                  </a:rPr>
                  <a:t> Education. Illustration used in Gr 4-6 Natural Sciences and Technology (Earth and Beyond strand).</a:t>
                </a:r>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Cambria Math" charset="0"/>
                    <a:ea typeface="+mn-ea"/>
                    <a:cs typeface="+mn-cs"/>
                  </a:rPr>
                  <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Siyavula</a:t>
                </a:r>
                <a:r>
                  <a:rPr lang="en-US" sz="1200" b="0" i="0" kern="1200" dirty="0" smtClean="0">
                    <a:solidFill>
                      <a:schemeClr val="tx1"/>
                    </a:solidFill>
                    <a:effectLst/>
                    <a:latin typeface="+mn-lt"/>
                    <a:ea typeface="+mn-ea"/>
                    <a:cs typeface="+mn-cs"/>
                  </a:rPr>
                  <a:t> Education. Illustration used in Gr 4-6 Natural Sciences and Technology (Earth and Beyond strand).</a:t>
                </a:r>
              </a:p>
            </p:txBody>
          </p:sp>
        </mc:Fallback>
      </mc:AlternateContent>
      <p:sp>
        <p:nvSpPr>
          <p:cNvPr id="4" name="Slide Number Placeholder 3"/>
          <p:cNvSpPr>
            <a:spLocks noGrp="1"/>
          </p:cNvSpPr>
          <p:nvPr>
            <p:ph type="sldNum" sz="quarter" idx="10"/>
          </p:nvPr>
        </p:nvSpPr>
        <p:spPr/>
        <p:txBody>
          <a:bodyPr/>
          <a:lstStyle/>
          <a:p>
            <a:fld id="{8BE3799B-1575-3E47-ABBF-D526FA7DA94C}" type="slidenum">
              <a:rPr lang="en-US" smtClean="0"/>
              <a:t>7</a:t>
            </a:fld>
            <a:endParaRPr lang="en-US"/>
          </a:p>
        </p:txBody>
      </p:sp>
    </p:spTree>
    <p:extLst>
      <p:ext uri="{BB962C8B-B14F-4D97-AF65-F5344CB8AC3E}">
        <p14:creationId xmlns:p14="http://schemas.microsoft.com/office/powerpoint/2010/main" val="118427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b="0" i="0" kern="1200" dirty="0" smtClean="0">
                    <a:solidFill>
                      <a:schemeClr val="tx1"/>
                    </a:solidFill>
                    <a:effectLst/>
                    <a:latin typeface="Cambria Math" charset="0"/>
                    <a:ea typeface="+mn-ea"/>
                    <a:cs typeface="+mn-cs"/>
                  </a:rPr>
                  <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Siyavula</a:t>
                </a:r>
                <a:r>
                  <a:rPr lang="en-US" sz="1200" b="0" i="0" kern="1200" dirty="0" smtClean="0">
                    <a:solidFill>
                      <a:schemeClr val="tx1"/>
                    </a:solidFill>
                    <a:effectLst/>
                    <a:latin typeface="+mn-lt"/>
                    <a:ea typeface="+mn-ea"/>
                    <a:cs typeface="+mn-cs"/>
                  </a:rPr>
                  <a:t> Education. Illustration used in Gr 4-6 Natural Sciences and Technology (Earth and Beyond strand).</a:t>
                </a:r>
              </a:p>
            </p:txBody>
          </p:sp>
        </mc:Fallback>
      </mc:AlternateContent>
      <p:sp>
        <p:nvSpPr>
          <p:cNvPr id="4" name="Slide Number Placeholder 3"/>
          <p:cNvSpPr>
            <a:spLocks noGrp="1"/>
          </p:cNvSpPr>
          <p:nvPr>
            <p:ph type="sldNum" sz="quarter" idx="10"/>
          </p:nvPr>
        </p:nvSpPr>
        <p:spPr/>
        <p:txBody>
          <a:bodyPr/>
          <a:lstStyle/>
          <a:p>
            <a:fld id="{8BE3799B-1575-3E47-ABBF-D526FA7DA94C}" type="slidenum">
              <a:rPr lang="en-US" smtClean="0"/>
              <a:t>8</a:t>
            </a:fld>
            <a:endParaRPr lang="en-US"/>
          </a:p>
        </p:txBody>
      </p:sp>
    </p:spTree>
    <p:extLst>
      <p:ext uri="{BB962C8B-B14F-4D97-AF65-F5344CB8AC3E}">
        <p14:creationId xmlns:p14="http://schemas.microsoft.com/office/powerpoint/2010/main" val="25110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www.weather.gov</a:t>
            </a:r>
            <a:r>
              <a:rPr lang="en-US" dirty="0" smtClean="0"/>
              <a:t>/</a:t>
            </a:r>
            <a:r>
              <a:rPr lang="en-US" dirty="0" err="1" smtClean="0"/>
              <a:t>cle</a:t>
            </a:r>
            <a:r>
              <a:rPr lang="en-US" dirty="0" smtClean="0"/>
              <a:t>/seasons </a:t>
            </a:r>
          </a:p>
        </p:txBody>
      </p:sp>
      <p:sp>
        <p:nvSpPr>
          <p:cNvPr id="4" name="Slide Number Placeholder 3"/>
          <p:cNvSpPr>
            <a:spLocks noGrp="1"/>
          </p:cNvSpPr>
          <p:nvPr>
            <p:ph type="sldNum" sz="quarter" idx="10"/>
          </p:nvPr>
        </p:nvSpPr>
        <p:spPr/>
        <p:txBody>
          <a:bodyPr/>
          <a:lstStyle/>
          <a:p>
            <a:fld id="{8BE3799B-1575-3E47-ABBF-D526FA7DA94C}" type="slidenum">
              <a:rPr lang="en-US" smtClean="0"/>
              <a:t>9</a:t>
            </a:fld>
            <a:endParaRPr lang="en-US"/>
          </a:p>
        </p:txBody>
      </p:sp>
    </p:spTree>
    <p:extLst>
      <p:ext uri="{BB962C8B-B14F-4D97-AF65-F5344CB8AC3E}">
        <p14:creationId xmlns:p14="http://schemas.microsoft.com/office/powerpoint/2010/main" val="515467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9115D"/>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5" name="Footer Placeholder 7"/>
          <p:cNvSpPr>
            <a:spLocks noGrp="1"/>
          </p:cNvSpPr>
          <p:nvPr>
            <p:ph type="ftr" sz="quarter" idx="11"/>
          </p:nvPr>
        </p:nvSpPr>
        <p:spPr/>
        <p:txBody>
          <a:bodyPr/>
          <a:lstStyle>
            <a:lvl1pPr>
              <a:defRPr/>
            </a:lvl1pPr>
          </a:lstStyle>
          <a:p>
            <a:endParaRPr lang="en-US"/>
          </a:p>
        </p:txBody>
      </p:sp>
      <p:sp>
        <p:nvSpPr>
          <p:cNvPr id="6" name="Slide Number Placeholder 8"/>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B2225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5" name="Footer Placeholder 7"/>
          <p:cNvSpPr>
            <a:spLocks noGrp="1"/>
          </p:cNvSpPr>
          <p:nvPr>
            <p:ph type="ftr" sz="quarter" idx="11"/>
          </p:nvPr>
        </p:nvSpPr>
        <p:spPr/>
        <p:txBody>
          <a:bodyPr/>
          <a:lstStyle>
            <a:lvl1pPr>
              <a:defRPr/>
            </a:lvl1pPr>
          </a:lstStyle>
          <a:p>
            <a:endParaRPr lang="en-US"/>
          </a:p>
        </p:txBody>
      </p:sp>
      <p:sp>
        <p:nvSpPr>
          <p:cNvPr id="6" name="Slide Number Placeholder 8"/>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fld id="{C811702B-5F2C-3846-AEED-FDED2E5ADC3C}" type="datetimeFigureOut">
              <a:rPr lang="en-US" smtClean="0"/>
              <a:t>8/20/18</a:t>
            </a:fld>
            <a:endParaRPr lang="en-US"/>
          </a:p>
        </p:txBody>
      </p:sp>
      <p:sp>
        <p:nvSpPr>
          <p:cNvPr id="8" name="Footer Placeholder 4"/>
          <p:cNvSpPr>
            <a:spLocks noGrp="1"/>
          </p:cNvSpPr>
          <p:nvPr>
            <p:ph type="ftr" sz="quarter" idx="15"/>
          </p:nvPr>
        </p:nvSpPr>
        <p:spPr/>
        <p:txBody>
          <a:bodyPr/>
          <a:lstStyle>
            <a:lvl1pPr>
              <a:defRPr/>
            </a:lvl1pPr>
          </a:lstStyle>
          <a:p>
            <a:endParaRPr lang="en-US"/>
          </a:p>
        </p:txBody>
      </p:sp>
      <p:sp>
        <p:nvSpPr>
          <p:cNvPr id="9" name="Slide Number Placeholder 5"/>
          <p:cNvSpPr>
            <a:spLocks noGrp="1"/>
          </p:cNvSpPr>
          <p:nvPr>
            <p:ph type="sldNum" sz="quarter" idx="16"/>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rgbClr val="9A26B5"/>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fld id="{C811702B-5F2C-3846-AEED-FDED2E5ADC3C}" type="datetimeFigureOut">
              <a:rPr lang="en-US" smtClean="0"/>
              <a:t>8/20/18</a:t>
            </a:fld>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a:p>
        </p:txBody>
      </p:sp>
      <p:sp>
        <p:nvSpPr>
          <p:cNvPr id="8" name="Slide Number Placeholder 10"/>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rgbClr val="7911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811702B-5F2C-3846-AEED-FDED2E5ADC3C}" type="datetimeFigureOut">
              <a:rPr lang="en-US" smtClean="0"/>
              <a:t>8/20/18</a:t>
            </a:fld>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a:p>
        </p:txBody>
      </p:sp>
      <p:sp>
        <p:nvSpPr>
          <p:cNvPr id="8" name="Slide Number Placeholder 9"/>
          <p:cNvSpPr>
            <a:spLocks noGrp="1"/>
          </p:cNvSpPr>
          <p:nvPr>
            <p:ph type="sldNum" sz="quarter" idx="12"/>
          </p:nvPr>
        </p:nvSpPr>
        <p:spPr/>
        <p:txBody>
          <a:bodyPr/>
          <a:lstStyle>
            <a:lvl1pPr>
              <a:defRPr/>
            </a:lvl1pPr>
          </a:lstStyle>
          <a:p>
            <a:fld id="{3AED9ED5-822B-364D-A4F3-CE3BBE6018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fld id="{C811702B-5F2C-3846-AEED-FDED2E5ADC3C}" type="datetimeFigureOut">
              <a:rPr lang="en-US" smtClean="0"/>
              <a:t>8/20/18</a:t>
            </a:fld>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fld id="{3AED9ED5-822B-364D-A4F3-CE3BBE601801}" type="slidenum">
              <a:rPr lang="en-US" smtClean="0"/>
              <a:t>‹#›</a:t>
            </a:fld>
            <a:endParaRPr lang="en-US"/>
          </a:p>
        </p:txBody>
      </p:sp>
    </p:spTree>
    <p:extLst>
      <p:ext uri="{BB962C8B-B14F-4D97-AF65-F5344CB8AC3E}">
        <p14:creationId xmlns:p14="http://schemas.microsoft.com/office/powerpoint/2010/main" val="1211116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lnSpc>
          <a:spcPct val="90000"/>
        </a:lnSpc>
        <a:spcBef>
          <a:spcPct val="0"/>
        </a:spcBef>
        <a:spcAft>
          <a:spcPct val="0"/>
        </a:spcAft>
        <a:defRPr sz="3600" b="1" kern="1200" spc="200">
          <a:solidFill>
            <a:srgbClr val="262626"/>
          </a:solidFill>
          <a:latin typeface="+mj-lt"/>
          <a:ea typeface="+mj-ea"/>
          <a:cs typeface="+mj-cs"/>
        </a:defRPr>
      </a:lvl1pPr>
      <a:lvl2pPr algn="ctr" rtl="0" eaLnBrk="1" fontAlgn="base" hangingPunct="1">
        <a:lnSpc>
          <a:spcPct val="90000"/>
        </a:lnSpc>
        <a:spcBef>
          <a:spcPct val="0"/>
        </a:spcBef>
        <a:spcAft>
          <a:spcPct val="0"/>
        </a:spcAft>
        <a:defRPr sz="3600" b="1">
          <a:solidFill>
            <a:srgbClr val="262626"/>
          </a:solidFill>
          <a:latin typeface="Gill Sans MT" charset="0"/>
        </a:defRPr>
      </a:lvl2pPr>
      <a:lvl3pPr algn="ctr" rtl="0" eaLnBrk="1" fontAlgn="base" hangingPunct="1">
        <a:lnSpc>
          <a:spcPct val="90000"/>
        </a:lnSpc>
        <a:spcBef>
          <a:spcPct val="0"/>
        </a:spcBef>
        <a:spcAft>
          <a:spcPct val="0"/>
        </a:spcAft>
        <a:defRPr sz="3600" b="1">
          <a:solidFill>
            <a:srgbClr val="262626"/>
          </a:solidFill>
          <a:latin typeface="Gill Sans MT" charset="0"/>
        </a:defRPr>
      </a:lvl3pPr>
      <a:lvl4pPr algn="ctr" rtl="0" eaLnBrk="1" fontAlgn="base" hangingPunct="1">
        <a:lnSpc>
          <a:spcPct val="90000"/>
        </a:lnSpc>
        <a:spcBef>
          <a:spcPct val="0"/>
        </a:spcBef>
        <a:spcAft>
          <a:spcPct val="0"/>
        </a:spcAft>
        <a:defRPr sz="3600" b="1">
          <a:solidFill>
            <a:srgbClr val="262626"/>
          </a:solidFill>
          <a:latin typeface="Gill Sans MT" charset="0"/>
        </a:defRPr>
      </a:lvl4pPr>
      <a:lvl5pPr algn="ctr" rtl="0" eaLnBrk="1" fontAlgn="base" hangingPunct="1">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gif"/><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gif"/><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_QcgDiF1a1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Clicker time—come up front, get form/clicker!</a:t>
            </a:r>
            <a:endParaRPr lang="en-US" dirty="0"/>
          </a:p>
        </p:txBody>
      </p:sp>
      <p:sp>
        <p:nvSpPr>
          <p:cNvPr id="3" name="Content Placeholder 2"/>
          <p:cNvSpPr>
            <a:spLocks noGrp="1"/>
          </p:cNvSpPr>
          <p:nvPr>
            <p:ph sz="half" idx="1"/>
          </p:nvPr>
        </p:nvSpPr>
        <p:spPr>
          <a:xfrm>
            <a:off x="533400" y="1447800"/>
            <a:ext cx="5905499" cy="4292226"/>
          </a:xfrm>
        </p:spPr>
        <p:txBody>
          <a:bodyPr>
            <a:normAutofit/>
          </a:bodyPr>
          <a:lstStyle/>
          <a:p>
            <a:r>
              <a:rPr lang="en-US" sz="3200" dirty="0" smtClean="0"/>
              <a:t>You, too, will be as happy as these students</a:t>
            </a:r>
            <a:r>
              <a:rPr lang="mr-IN" sz="3200" dirty="0" smtClean="0"/>
              <a:t>…</a:t>
            </a:r>
            <a:endParaRPr lang="en-US" sz="3200" dirty="0" smtClean="0"/>
          </a:p>
          <a:p>
            <a:endParaRPr lang="en-US" sz="3200" dirty="0"/>
          </a:p>
        </p:txBody>
      </p:sp>
      <p:sp>
        <p:nvSpPr>
          <p:cNvPr id="6" name="Content Placeholder 5"/>
          <p:cNvSpPr>
            <a:spLocks noGrp="1"/>
          </p:cNvSpPr>
          <p:nvPr>
            <p:ph sz="half" idx="2"/>
          </p:nvPr>
        </p:nvSpPr>
        <p:spPr>
          <a:xfrm>
            <a:off x="6800563" y="1352550"/>
            <a:ext cx="5320285" cy="4292226"/>
          </a:xfrm>
        </p:spPr>
        <p:txBody>
          <a:bodyPr/>
          <a:lstStyle/>
          <a:p>
            <a:r>
              <a:rPr lang="en-US" dirty="0" smtClean="0"/>
              <a:t>Or more like her </a:t>
            </a:r>
            <a:endParaRPr lang="en-US" dirty="0"/>
          </a:p>
        </p:txBody>
      </p:sp>
      <p:pic>
        <p:nvPicPr>
          <p:cNvPr id="4" name="Picture 3"/>
          <p:cNvPicPr>
            <a:picLocks noChangeAspect="1"/>
          </p:cNvPicPr>
          <p:nvPr/>
        </p:nvPicPr>
        <p:blipFill>
          <a:blip r:embed="rId3"/>
          <a:stretch>
            <a:fillRect/>
          </a:stretch>
        </p:blipFill>
        <p:spPr>
          <a:xfrm>
            <a:off x="314324" y="2556929"/>
            <a:ext cx="6343650" cy="4220642"/>
          </a:xfrm>
          <a:prstGeom prst="rect">
            <a:avLst/>
          </a:prstGeom>
        </p:spPr>
      </p:pic>
      <p:pic>
        <p:nvPicPr>
          <p:cNvPr id="5" name="Picture 4"/>
          <p:cNvPicPr>
            <a:picLocks noChangeAspect="1"/>
          </p:cNvPicPr>
          <p:nvPr/>
        </p:nvPicPr>
        <p:blipFill>
          <a:blip r:embed="rId4"/>
          <a:stretch>
            <a:fillRect/>
          </a:stretch>
        </p:blipFill>
        <p:spPr>
          <a:xfrm>
            <a:off x="7029402" y="1828800"/>
            <a:ext cx="5038249" cy="2838450"/>
          </a:xfrm>
          <a:prstGeom prst="rect">
            <a:avLst/>
          </a:prstGeom>
        </p:spPr>
      </p:pic>
      <p:pic>
        <p:nvPicPr>
          <p:cNvPr id="7" name="Picture 6"/>
          <p:cNvPicPr>
            <a:picLocks noChangeAspect="1"/>
          </p:cNvPicPr>
          <p:nvPr/>
        </p:nvPicPr>
        <p:blipFill rotWithShape="1">
          <a:blip r:embed="rId4"/>
          <a:srcRect l="44542" t="10312" r="25353" b="34687"/>
          <a:stretch/>
        </p:blipFill>
        <p:spPr>
          <a:xfrm>
            <a:off x="9460706" y="4107377"/>
            <a:ext cx="2705100" cy="2784196"/>
          </a:xfrm>
          <a:prstGeom prst="rect">
            <a:avLst/>
          </a:prstGeom>
        </p:spPr>
      </p:pic>
    </p:spTree>
    <p:extLst>
      <p:ext uri="{BB962C8B-B14F-4D97-AF65-F5344CB8AC3E}">
        <p14:creationId xmlns:p14="http://schemas.microsoft.com/office/powerpoint/2010/main" val="783900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Seasons!</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8956" y="1606550"/>
            <a:ext cx="4641850" cy="4641850"/>
          </a:xfrm>
        </p:spPr>
      </p:pic>
      <p:sp>
        <p:nvSpPr>
          <p:cNvPr id="7" name="Content Placeholder 6"/>
          <p:cNvSpPr>
            <a:spLocks noGrp="1"/>
          </p:cNvSpPr>
          <p:nvPr>
            <p:ph sz="half" idx="2"/>
          </p:nvPr>
        </p:nvSpPr>
        <p:spPr/>
        <p:txBody>
          <a:bodyPr/>
          <a:lstStyle/>
          <a:p>
            <a:r>
              <a:rPr lang="en-US" dirty="0" smtClean="0"/>
              <a:t>Common misconception:</a:t>
            </a:r>
          </a:p>
          <a:p>
            <a:pPr lvl="1"/>
            <a:r>
              <a:rPr lang="en-US" dirty="0" smtClean="0"/>
              <a:t>Distance of Earth from Sun causes seasons</a:t>
            </a:r>
          </a:p>
          <a:p>
            <a:pPr lvl="1"/>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315" y="2796067"/>
            <a:ext cx="5189445" cy="3725755"/>
          </a:xfrm>
          <a:prstGeom prst="rect">
            <a:avLst/>
          </a:prstGeom>
        </p:spPr>
      </p:pic>
    </p:spTree>
    <p:extLst>
      <p:ext uri="{BB962C8B-B14F-4D97-AF65-F5344CB8AC3E}">
        <p14:creationId xmlns:p14="http://schemas.microsoft.com/office/powerpoint/2010/main" val="950372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Precession of Earth’s rotation axis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2662" y="1524000"/>
            <a:ext cx="7666675" cy="4216400"/>
          </a:xfrm>
        </p:spPr>
      </p:pic>
    </p:spTree>
    <p:extLst>
      <p:ext uri="{BB962C8B-B14F-4D97-AF65-F5344CB8AC3E}">
        <p14:creationId xmlns:p14="http://schemas.microsoft.com/office/powerpoint/2010/main" val="16026351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Celestial Sphere</a:t>
            </a:r>
            <a:endParaRPr lang="en-US" dirty="0"/>
          </a:p>
        </p:txBody>
      </p:sp>
      <p:pic>
        <p:nvPicPr>
          <p:cNvPr id="11" name="Picture Placeholder 10"/>
          <p:cNvPicPr>
            <a:picLocks noGrp="1" noChangeAspect="1"/>
          </p:cNvPicPr>
          <p:nvPr>
            <p:ph type="pic" idx="1"/>
          </p:nvPr>
        </p:nvPicPr>
        <p:blipFill>
          <a:blip r:embed="rId3">
            <a:extLst>
              <a:ext uri="{28A0092B-C50C-407E-A947-70E740481C1C}">
                <a14:useLocalDpi xmlns:a14="http://schemas.microsoft.com/office/drawing/2010/main" val="0"/>
              </a:ext>
            </a:extLst>
          </a:blip>
          <a:srcRect l="5509" r="5509"/>
          <a:stretch>
            <a:fillRect/>
          </a:stretch>
        </p:blipFill>
        <p:spPr/>
      </p:pic>
      <p:sp>
        <p:nvSpPr>
          <p:cNvPr id="10" name="Text Placeholder 9"/>
          <p:cNvSpPr>
            <a:spLocks noGrp="1"/>
          </p:cNvSpPr>
          <p:nvPr>
            <p:ph type="body" sz="half" idx="2"/>
          </p:nvPr>
        </p:nvSpPr>
        <p:spPr/>
        <p:txBody>
          <a:bodyPr>
            <a:normAutofit/>
          </a:bodyPr>
          <a:lstStyle/>
          <a:p>
            <a:r>
              <a:rPr lang="en-US" sz="3200" dirty="0" smtClean="0"/>
              <a:t>Navigating our night sky</a:t>
            </a:r>
            <a:endParaRPr lang="en-US" sz="3200" dirty="0"/>
          </a:p>
        </p:txBody>
      </p:sp>
    </p:spTree>
    <p:extLst>
      <p:ext uri="{BB962C8B-B14F-4D97-AF65-F5344CB8AC3E}">
        <p14:creationId xmlns:p14="http://schemas.microsoft.com/office/powerpoint/2010/main" val="526667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smtClean="0"/>
              <a:t>On Earth, </a:t>
            </a:r>
            <a:r>
              <a:rPr lang="en-US" dirty="0" smtClean="0"/>
              <a:t>we use latitude </a:t>
            </a:r>
            <a:r>
              <a:rPr lang="en-US" dirty="0" smtClean="0"/>
              <a:t>and longitude</a:t>
            </a:r>
            <a:endParaRPr lang="en-US" dirty="0"/>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85246" y="1314084"/>
            <a:ext cx="7021507" cy="5391515"/>
          </a:xfrm>
          <a:prstGeom prst="rect">
            <a:avLst/>
          </a:prstGeom>
        </p:spPr>
      </p:pic>
    </p:spTree>
    <p:extLst>
      <p:ext uri="{BB962C8B-B14F-4D97-AF65-F5344CB8AC3E}">
        <p14:creationId xmlns:p14="http://schemas.microsoft.com/office/powerpoint/2010/main" val="46703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smtClean="0"/>
              <a:t>that coordinate </a:t>
            </a:r>
            <a:r>
              <a:rPr lang="en-US" dirty="0" smtClean="0"/>
              <a:t>system onto sky</a:t>
            </a:r>
            <a:endParaRPr lang="en-US" dirty="0"/>
          </a:p>
        </p:txBody>
      </p:sp>
      <p:pic>
        <p:nvPicPr>
          <p:cNvPr id="8" name="Picture 7"/>
          <p:cNvPicPr>
            <a:picLocks noChangeAspect="1"/>
          </p:cNvPicPr>
          <p:nvPr/>
        </p:nvPicPr>
        <p:blipFill>
          <a:blip r:embed="rId2"/>
          <a:stretch>
            <a:fillRect/>
          </a:stretch>
        </p:blipFill>
        <p:spPr>
          <a:xfrm>
            <a:off x="3086099" y="1444288"/>
            <a:ext cx="5905499" cy="4429124"/>
          </a:xfrm>
          <a:prstGeom prst="rect">
            <a:avLst/>
          </a:prstGeom>
        </p:spPr>
      </p:pic>
      <p:pic>
        <p:nvPicPr>
          <p:cNvPr id="11" name="Picture 10"/>
          <p:cNvPicPr>
            <a:picLocks noChangeAspect="1"/>
          </p:cNvPicPr>
          <p:nvPr/>
        </p:nvPicPr>
        <p:blipFill>
          <a:blip r:embed="rId3">
            <a:duotone>
              <a:schemeClr val="accent1">
                <a:shade val="45000"/>
                <a:satMod val="135000"/>
              </a:schemeClr>
              <a:prstClr val="white"/>
            </a:duotone>
          </a:blip>
          <a:stretch>
            <a:fillRect/>
          </a:stretch>
        </p:blipFill>
        <p:spPr>
          <a:xfrm>
            <a:off x="4177875" y="1786995"/>
            <a:ext cx="3836249" cy="3789750"/>
          </a:xfrm>
          <a:prstGeom prst="rect">
            <a:avLst/>
          </a:prstGeom>
        </p:spPr>
      </p:pic>
    </p:spTree>
    <p:extLst>
      <p:ext uri="{BB962C8B-B14F-4D97-AF65-F5344CB8AC3E}">
        <p14:creationId xmlns:p14="http://schemas.microsoft.com/office/powerpoint/2010/main" val="111135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2000" fill="hold"/>
                                        <p:tgtEl>
                                          <p:spTgt spid="11"/>
                                        </p:tgtEl>
                                      </p:cBhvr>
                                      <p:by x="150000" y="150000"/>
                                    </p:animScale>
                                  </p:childTnLst>
                                </p:cTn>
                              </p:par>
                              <p:par>
                                <p:cTn id="7" presetID="6" presetClass="emph" presetSubtype="0" accel="50000" decel="5000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Celestial Sphere</a:t>
            </a:r>
            <a:endParaRPr lang="en-US" dirty="0"/>
          </a:p>
        </p:txBody>
      </p:sp>
      <p:sp>
        <p:nvSpPr>
          <p:cNvPr id="3" name="Content Placeholder 2"/>
          <p:cNvSpPr>
            <a:spLocks noGrp="1"/>
          </p:cNvSpPr>
          <p:nvPr>
            <p:ph sz="half" idx="1"/>
          </p:nvPr>
        </p:nvSpPr>
        <p:spPr/>
        <p:txBody>
          <a:bodyPr/>
          <a:lstStyle/>
          <a:p>
            <a:r>
              <a:rPr lang="en-US" dirty="0" smtClean="0"/>
              <a:t>From Earth’s surface to the sky:</a:t>
            </a:r>
          </a:p>
          <a:p>
            <a:pPr lvl="1"/>
            <a:r>
              <a:rPr lang="en-US" dirty="0" smtClean="0"/>
              <a:t>Equator </a:t>
            </a:r>
            <a:r>
              <a:rPr lang="en-US" dirty="0" smtClean="0">
                <a:sym typeface="Wingdings"/>
              </a:rPr>
              <a:t> Celestial Equator</a:t>
            </a:r>
          </a:p>
          <a:p>
            <a:pPr lvl="1"/>
            <a:r>
              <a:rPr lang="en-US" dirty="0" smtClean="0">
                <a:sym typeface="Wingdings"/>
              </a:rPr>
              <a:t>North Pole  North Celestial Pole</a:t>
            </a:r>
          </a:p>
          <a:p>
            <a:pPr lvl="1"/>
            <a:r>
              <a:rPr lang="en-US" dirty="0" smtClean="0">
                <a:sym typeface="Wingdings"/>
              </a:rPr>
              <a:t>South Pole  South Celestial Pole</a:t>
            </a:r>
          </a:p>
          <a:p>
            <a:pPr lvl="1"/>
            <a:endParaRPr lang="en-US" dirty="0">
              <a:sym typeface="Wingdings"/>
            </a:endParaRPr>
          </a:p>
          <a:p>
            <a:r>
              <a:rPr lang="en-US" dirty="0" smtClean="0">
                <a:sym typeface="Wingdings"/>
              </a:rPr>
              <a:t>New in the sky: the </a:t>
            </a:r>
            <a:r>
              <a:rPr lang="en-US" b="1" dirty="0" smtClean="0">
                <a:sym typeface="Wingdings"/>
              </a:rPr>
              <a:t>ecliptic</a:t>
            </a:r>
            <a:endParaRPr lang="en-US" b="1" dirty="0"/>
          </a:p>
        </p:txBody>
      </p:sp>
      <p:pic>
        <p:nvPicPr>
          <p:cNvPr id="6" name="Content Placeholder 5"/>
          <p:cNvPicPr>
            <a:picLocks noGrp="1" noChangeAspect="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5050" y="1250963"/>
            <a:ext cx="6667500" cy="5417655"/>
          </a:xfrm>
        </p:spPr>
      </p:pic>
      <p:pic>
        <p:nvPicPr>
          <p:cNvPr id="5" name="Picture 4"/>
          <p:cNvPicPr>
            <a:picLocks noChangeAspect="1"/>
          </p:cNvPicPr>
          <p:nvPr/>
        </p:nvPicPr>
        <p:blipFill>
          <a:blip r:embed="rId3"/>
          <a:stretch>
            <a:fillRect/>
          </a:stretch>
        </p:blipFill>
        <p:spPr>
          <a:xfrm>
            <a:off x="2179853" y="4733365"/>
            <a:ext cx="1889558" cy="1417169"/>
          </a:xfrm>
          <a:prstGeom prst="rect">
            <a:avLst/>
          </a:prstGeom>
        </p:spPr>
      </p:pic>
      <p:pic>
        <p:nvPicPr>
          <p:cNvPr id="7" name="Picture 6"/>
          <p:cNvPicPr>
            <a:picLocks noChangeAspect="1"/>
          </p:cNvPicPr>
          <p:nvPr/>
        </p:nvPicPr>
        <p:blipFill>
          <a:blip r:embed="rId4">
            <a:duotone>
              <a:schemeClr val="accent1">
                <a:shade val="45000"/>
                <a:satMod val="135000"/>
              </a:schemeClr>
              <a:prstClr val="white"/>
            </a:duotone>
          </a:blip>
          <a:stretch>
            <a:fillRect/>
          </a:stretch>
        </p:blipFill>
        <p:spPr>
          <a:xfrm>
            <a:off x="1902467" y="4231340"/>
            <a:ext cx="2467182" cy="2437277"/>
          </a:xfrm>
          <a:prstGeom prst="rect">
            <a:avLst/>
          </a:prstGeom>
        </p:spPr>
      </p:pic>
    </p:spTree>
    <p:extLst>
      <p:ext uri="{BB962C8B-B14F-4D97-AF65-F5344CB8AC3E}">
        <p14:creationId xmlns:p14="http://schemas.microsoft.com/office/powerpoint/2010/main" val="1192703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Celestial Sphere</a:t>
            </a:r>
            <a:endParaRPr lang="en-US" dirty="0"/>
          </a:p>
        </p:txBody>
      </p:sp>
      <p:sp>
        <p:nvSpPr>
          <p:cNvPr id="3" name="Content Placeholder 2"/>
          <p:cNvSpPr>
            <a:spLocks noGrp="1"/>
          </p:cNvSpPr>
          <p:nvPr>
            <p:ph sz="half" idx="1"/>
          </p:nvPr>
        </p:nvSpPr>
        <p:spPr>
          <a:xfrm>
            <a:off x="533401" y="1447800"/>
            <a:ext cx="4152900" cy="4292226"/>
          </a:xfrm>
        </p:spPr>
        <p:txBody>
          <a:bodyPr/>
          <a:lstStyle/>
          <a:p>
            <a:r>
              <a:rPr lang="en-US" dirty="0" smtClean="0"/>
              <a:t>The ecliptic is the Sun’s path in our sky</a:t>
            </a:r>
            <a:endParaRPr lang="en-US" dirty="0"/>
          </a:p>
        </p:txBody>
      </p:sp>
      <p:sp>
        <p:nvSpPr>
          <p:cNvPr id="4" name="Content Placeholder 3"/>
          <p:cNvSpPr>
            <a:spLocks noGrp="1"/>
          </p:cNvSpPr>
          <p:nvPr>
            <p:ph sz="half" idx="2"/>
          </p:nvPr>
        </p:nvSpPr>
        <p:spPr/>
        <p:txBody>
          <a:bodyPr/>
          <a:lstStyle/>
          <a:p>
            <a:endParaRPr lang="en-US"/>
          </a:p>
        </p:txBody>
      </p:sp>
      <p:pic>
        <p:nvPicPr>
          <p:cNvPr id="5" name="Picture 4"/>
          <p:cNvPicPr>
            <a:picLocks noChangeAspect="1"/>
          </p:cNvPicPr>
          <p:nvPr/>
        </p:nvPicPr>
        <p:blipFill>
          <a:blip r:embed="rId3"/>
          <a:stretch>
            <a:fillRect/>
          </a:stretch>
        </p:blipFill>
        <p:spPr>
          <a:xfrm>
            <a:off x="4953000" y="1447800"/>
            <a:ext cx="6705600" cy="5029200"/>
          </a:xfrm>
          <a:prstGeom prst="rect">
            <a:avLst/>
          </a:prstGeom>
        </p:spPr>
      </p:pic>
    </p:spTree>
    <p:extLst>
      <p:ext uri="{BB962C8B-B14F-4D97-AF65-F5344CB8AC3E}">
        <p14:creationId xmlns:p14="http://schemas.microsoft.com/office/powerpoint/2010/main" val="12552372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2" y="218933"/>
            <a:ext cx="4486656" cy="1879254"/>
          </a:xfrm>
        </p:spPr>
        <p:txBody>
          <a:bodyPr/>
          <a:lstStyle/>
          <a:p>
            <a:r>
              <a:rPr lang="en-US" dirty="0" smtClean="0"/>
              <a:t>What is the ecliptic, really? Why?</a:t>
            </a:r>
            <a:endParaRPr lang="en-US" dirty="0"/>
          </a:p>
        </p:txBody>
      </p:sp>
      <p:pic>
        <p:nvPicPr>
          <p:cNvPr id="7" name="Content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rcRect l="29226" r="27514" b="2830"/>
          <a:stretch/>
        </p:blipFill>
        <p:spPr>
          <a:xfrm>
            <a:off x="6078071" y="0"/>
            <a:ext cx="6106347" cy="6858000"/>
          </a:xfrm>
        </p:spPr>
      </p:pic>
      <p:sp>
        <p:nvSpPr>
          <p:cNvPr id="6" name="Text Placeholder 5"/>
          <p:cNvSpPr>
            <a:spLocks noGrp="1"/>
          </p:cNvSpPr>
          <p:nvPr>
            <p:ph type="body" sz="half" idx="2"/>
          </p:nvPr>
        </p:nvSpPr>
        <p:spPr>
          <a:xfrm>
            <a:off x="1150620" y="2259131"/>
            <a:ext cx="3794760" cy="2194036"/>
          </a:xfrm>
        </p:spPr>
        <p:txBody>
          <a:bodyPr>
            <a:normAutofit/>
          </a:bodyPr>
          <a:lstStyle/>
          <a:p>
            <a:r>
              <a:rPr lang="en-US" sz="3200" dirty="0" smtClean="0"/>
              <a:t>Motion due to the Sun’s formation!!</a:t>
            </a:r>
            <a:endParaRPr lang="en-US" sz="3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56" y="3481652"/>
            <a:ext cx="5806888" cy="3270195"/>
          </a:xfrm>
          <a:prstGeom prst="rect">
            <a:avLst/>
          </a:prstGeom>
        </p:spPr>
      </p:pic>
    </p:spTree>
    <p:extLst>
      <p:ext uri="{BB962C8B-B14F-4D97-AF65-F5344CB8AC3E}">
        <p14:creationId xmlns:p14="http://schemas.microsoft.com/office/powerpoint/2010/main" val="122353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ecliptic</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5788" y="1380565"/>
            <a:ext cx="9680424" cy="5145740"/>
          </a:xfrm>
        </p:spPr>
      </p:pic>
    </p:spTree>
    <p:extLst>
      <p:ext uri="{BB962C8B-B14F-4D97-AF65-F5344CB8AC3E}">
        <p14:creationId xmlns:p14="http://schemas.microsoft.com/office/powerpoint/2010/main" val="1937424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750" y="129515"/>
            <a:ext cx="10858500" cy="6595135"/>
          </a:xfrm>
        </p:spPr>
      </p:pic>
    </p:spTree>
    <p:extLst>
      <p:ext uri="{BB962C8B-B14F-4D97-AF65-F5344CB8AC3E}">
        <p14:creationId xmlns:p14="http://schemas.microsoft.com/office/powerpoint/2010/main" val="457545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in science</a:t>
            </a:r>
            <a:r>
              <a:rPr lang="mr-IN" dirty="0" smtClean="0"/>
              <a: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5656" y="1282721"/>
            <a:ext cx="9760687" cy="5403238"/>
          </a:xfrm>
        </p:spPr>
      </p:pic>
    </p:spTree>
    <p:extLst>
      <p:ext uri="{BB962C8B-B14F-4D97-AF65-F5344CB8AC3E}">
        <p14:creationId xmlns:p14="http://schemas.microsoft.com/office/powerpoint/2010/main" val="9120436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88 Constellations</a:t>
            </a:r>
            <a:endParaRPr lang="en-US" dirty="0"/>
          </a:p>
        </p:txBody>
      </p:sp>
      <p:sp>
        <p:nvSpPr>
          <p:cNvPr id="8" name="Content Placeholder 7"/>
          <p:cNvSpPr>
            <a:spLocks noGrp="1"/>
          </p:cNvSpPr>
          <p:nvPr>
            <p:ph idx="1"/>
          </p:nvPr>
        </p:nvSpPr>
        <p:spPr/>
        <p:txBody>
          <a:bodyPr/>
          <a:lstStyle/>
          <a:p>
            <a:r>
              <a:rPr lang="en-US" dirty="0" smtClean="0"/>
              <a:t>Defined in 1928 by members of the International Astronomical Union (IAU)</a:t>
            </a:r>
          </a:p>
          <a:p>
            <a:r>
              <a:rPr lang="en-US" dirty="0" smtClean="0"/>
              <a:t>Northern hemisphere constellations largely held their Middle Eastern origins</a:t>
            </a:r>
          </a:p>
          <a:p>
            <a:r>
              <a:rPr lang="en-US" dirty="0" smtClean="0"/>
              <a:t>Southern hemisphere constellations generally named by 17</a:t>
            </a:r>
            <a:r>
              <a:rPr lang="en-US" baseline="30000" dirty="0" smtClean="0"/>
              <a:t>th</a:t>
            </a:r>
            <a:r>
              <a:rPr lang="en-US" dirty="0" smtClean="0"/>
              <a:t> century European explorers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5" y="3217812"/>
            <a:ext cx="6318250" cy="3265538"/>
          </a:xfrm>
          <a:prstGeom prst="rect">
            <a:avLst/>
          </a:prstGeom>
        </p:spPr>
      </p:pic>
    </p:spTree>
    <p:extLst>
      <p:ext uri="{BB962C8B-B14F-4D97-AF65-F5344CB8AC3E}">
        <p14:creationId xmlns:p14="http://schemas.microsoft.com/office/powerpoint/2010/main" val="1891610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Constellations</a:t>
            </a:r>
            <a:endParaRPr lang="en-US" dirty="0"/>
          </a:p>
        </p:txBody>
      </p:sp>
      <p:sp>
        <p:nvSpPr>
          <p:cNvPr id="3" name="Content Placeholder 2"/>
          <p:cNvSpPr>
            <a:spLocks noGrp="1"/>
          </p:cNvSpPr>
          <p:nvPr>
            <p:ph idx="1"/>
          </p:nvPr>
        </p:nvSpPr>
        <p:spPr>
          <a:xfrm>
            <a:off x="533400" y="1524000"/>
            <a:ext cx="3479800" cy="4216027"/>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How would Orion look to the inhabitants of a planet around another star in the Milky Way?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040" y="1642533"/>
            <a:ext cx="7401560" cy="4775200"/>
          </a:xfrm>
          <a:prstGeom prst="rect">
            <a:avLst/>
          </a:prstGeom>
        </p:spPr>
      </p:pic>
      <p:pic>
        <p:nvPicPr>
          <p:cNvPr id="6" name="Picture 5" descr="8584302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307" y="3155111"/>
            <a:ext cx="4004733" cy="356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1697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600" y="0"/>
            <a:ext cx="5360958" cy="6858000"/>
          </a:xfrm>
          <a:prstGeom prst="rect">
            <a:avLst/>
          </a:prstGeom>
        </p:spPr>
      </p:pic>
    </p:spTree>
    <p:extLst>
      <p:ext uri="{BB962C8B-B14F-4D97-AF65-F5344CB8AC3E}">
        <p14:creationId xmlns:p14="http://schemas.microsoft.com/office/powerpoint/2010/main" val="184457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Constellation vs Asterism?</a:t>
            </a:r>
            <a:endParaRPr lang="en-US" dirty="0"/>
          </a:p>
        </p:txBody>
      </p:sp>
      <p:sp>
        <p:nvSpPr>
          <p:cNvPr id="4" name="Content Placeholder 3"/>
          <p:cNvSpPr>
            <a:spLocks noGrp="1"/>
          </p:cNvSpPr>
          <p:nvPr>
            <p:ph sz="half" idx="1"/>
          </p:nvPr>
        </p:nvSpPr>
        <p:spPr/>
        <p:txBody>
          <a:bodyPr/>
          <a:lstStyle/>
          <a:p>
            <a:r>
              <a:rPr lang="en-US" dirty="0" err="1" smtClean="0"/>
              <a:t>Ursa</a:t>
            </a:r>
            <a:r>
              <a:rPr lang="en-US" dirty="0" smtClean="0"/>
              <a:t> Major</a:t>
            </a:r>
            <a:endParaRPr lang="en-US" dirty="0"/>
          </a:p>
        </p:txBody>
      </p:sp>
      <p:sp>
        <p:nvSpPr>
          <p:cNvPr id="5" name="Content Placeholder 4"/>
          <p:cNvSpPr>
            <a:spLocks noGrp="1"/>
          </p:cNvSpPr>
          <p:nvPr>
            <p:ph sz="half" idx="2"/>
          </p:nvPr>
        </p:nvSpPr>
        <p:spPr/>
        <p:txBody>
          <a:bodyPr/>
          <a:lstStyle/>
          <a:p>
            <a:r>
              <a:rPr lang="en-US" dirty="0" smtClean="0"/>
              <a:t>The big dipper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315" y="2083729"/>
            <a:ext cx="5320285" cy="42506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081376"/>
            <a:ext cx="4501133" cy="4253039"/>
          </a:xfrm>
          <a:prstGeom prst="rect">
            <a:avLst/>
          </a:prstGeom>
        </p:spPr>
      </p:pic>
    </p:spTree>
    <p:extLst>
      <p:ext uri="{BB962C8B-B14F-4D97-AF65-F5344CB8AC3E}">
        <p14:creationId xmlns:p14="http://schemas.microsoft.com/office/powerpoint/2010/main" val="11873301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local sky</a:t>
            </a:r>
            <a:endParaRPr lang="en-US" dirty="0"/>
          </a:p>
        </p:txBody>
      </p:sp>
      <p:sp>
        <p:nvSpPr>
          <p:cNvPr id="3" name="Content Placeholder 2"/>
          <p:cNvSpPr>
            <a:spLocks noGrp="1"/>
          </p:cNvSpPr>
          <p:nvPr>
            <p:ph sz="half" idx="1"/>
          </p:nvPr>
        </p:nvSpPr>
        <p:spPr/>
        <p:txBody>
          <a:bodyPr/>
          <a:lstStyle/>
          <a:p>
            <a:r>
              <a:rPr lang="en-US" dirty="0" smtClean="0"/>
              <a:t>Let’s zoom back in to the surface of the Earth and consider how to think about the sky above us right now.</a:t>
            </a:r>
            <a:endParaRPr lang="en-US" dirty="0"/>
          </a:p>
          <a:p>
            <a:r>
              <a:rPr lang="en-US" dirty="0" smtClean="0"/>
              <a:t>What do you notice in these photos?</a:t>
            </a:r>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063218" y="3112212"/>
            <a:ext cx="5319712" cy="3545608"/>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930" y="1143000"/>
            <a:ext cx="3809070" cy="5715000"/>
          </a:xfrm>
          <a:prstGeom prst="rect">
            <a:avLst/>
          </a:prstGeom>
        </p:spPr>
      </p:pic>
    </p:spTree>
    <p:extLst>
      <p:ext uri="{BB962C8B-B14F-4D97-AF65-F5344CB8AC3E}">
        <p14:creationId xmlns:p14="http://schemas.microsoft.com/office/powerpoint/2010/main" val="18314182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local sky </a:t>
            </a:r>
            <a:r>
              <a:rPr lang="mr-IN" dirty="0" smtClean="0"/>
              <a:t>–</a:t>
            </a:r>
            <a:r>
              <a:rPr lang="en-US" dirty="0" smtClean="0"/>
              <a:t> what we might see</a:t>
            </a:r>
            <a:endParaRPr lang="en-US" dirty="0"/>
          </a:p>
        </p:txBody>
      </p:sp>
      <p:sp>
        <p:nvSpPr>
          <p:cNvPr id="3" name="Content Placeholder 2"/>
          <p:cNvSpPr>
            <a:spLocks noGrp="1"/>
          </p:cNvSpPr>
          <p:nvPr>
            <p:ph sz="half" idx="1"/>
          </p:nvPr>
        </p:nvSpPr>
        <p:spPr/>
        <p:txBody>
          <a:bodyPr/>
          <a:lstStyle/>
          <a:p>
            <a:r>
              <a:rPr lang="en-US" dirty="0" smtClean="0"/>
              <a:t>“On clear, moonless nights far from city lights, more than 2000 stars may be visible to your naked eye, along with the whitish band of light that we call the Milky Way.” (p25 in text)</a:t>
            </a:r>
          </a:p>
          <a:p>
            <a:endParaRPr lang="en-US" dirty="0"/>
          </a:p>
          <a:p>
            <a:r>
              <a:rPr lang="en-US" dirty="0" smtClean="0"/>
              <a:t>What do we usually see? </a:t>
            </a:r>
            <a:r>
              <a:rPr lang="en-US" dirty="0" smtClean="0">
                <a:sym typeface="Wingdings"/>
              </a:rPr>
              <a:t></a:t>
            </a:r>
          </a:p>
          <a:p>
            <a:endParaRPr lang="en-US" dirty="0">
              <a:sym typeface="Wingdings"/>
            </a:endParaRPr>
          </a:p>
          <a:p>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3683" y="1689745"/>
            <a:ext cx="6093338" cy="3808336"/>
          </a:xfrm>
        </p:spPr>
      </p:pic>
    </p:spTree>
    <p:extLst>
      <p:ext uri="{BB962C8B-B14F-4D97-AF65-F5344CB8AC3E}">
        <p14:creationId xmlns:p14="http://schemas.microsoft.com/office/powerpoint/2010/main" val="654953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local sky </a:t>
            </a:r>
            <a:r>
              <a:rPr lang="mr-IN" dirty="0" smtClean="0"/>
              <a:t>–</a:t>
            </a:r>
            <a:r>
              <a:rPr lang="en-US" dirty="0" smtClean="0"/>
              <a:t> navigating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377" y="1524000"/>
            <a:ext cx="6799246" cy="4216400"/>
          </a:xfrm>
        </p:spPr>
      </p:pic>
    </p:spTree>
    <p:extLst>
      <p:ext uri="{BB962C8B-B14F-4D97-AF65-F5344CB8AC3E}">
        <p14:creationId xmlns:p14="http://schemas.microsoft.com/office/powerpoint/2010/main" val="1043823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local sky </a:t>
            </a:r>
            <a:r>
              <a:rPr lang="mr-IN" dirty="0" smtClean="0"/>
              <a:t>–</a:t>
            </a:r>
            <a:r>
              <a:rPr lang="en-US" dirty="0" smtClean="0"/>
              <a:t> navigating</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692889"/>
            <a:ext cx="6705600" cy="5047021"/>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779975">
            <a:off x="3020228" y="467094"/>
            <a:ext cx="6799246" cy="4216400"/>
          </a:xfrm>
        </p:spPr>
      </p:pic>
    </p:spTree>
    <p:extLst>
      <p:ext uri="{BB962C8B-B14F-4D97-AF65-F5344CB8AC3E}">
        <p14:creationId xmlns:p14="http://schemas.microsoft.com/office/powerpoint/2010/main" val="31653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local sky </a:t>
            </a:r>
            <a:r>
              <a:rPr lang="mr-IN" dirty="0" smtClean="0"/>
              <a:t>–</a:t>
            </a:r>
            <a:r>
              <a:rPr lang="en-US" dirty="0" smtClean="0"/>
              <a:t> navigating</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3945" y="1695450"/>
            <a:ext cx="6021021" cy="3733800"/>
          </a:xfrm>
        </p:spPr>
      </p:pic>
      <p:sp>
        <p:nvSpPr>
          <p:cNvPr id="3" name="Content Placeholder 2"/>
          <p:cNvSpPr>
            <a:spLocks noGrp="1"/>
          </p:cNvSpPr>
          <p:nvPr>
            <p:ph sz="half" idx="2"/>
          </p:nvPr>
        </p:nvSpPr>
        <p:spPr/>
        <p:txBody>
          <a:bodyPr/>
          <a:lstStyle/>
          <a:p>
            <a:r>
              <a:rPr lang="en-US" dirty="0" smtClean="0"/>
              <a:t>Terms to know:</a:t>
            </a:r>
          </a:p>
          <a:p>
            <a:pPr lvl="1"/>
            <a:r>
              <a:rPr lang="en-US" dirty="0" smtClean="0"/>
              <a:t>Horizon</a:t>
            </a:r>
          </a:p>
          <a:p>
            <a:pPr lvl="1"/>
            <a:r>
              <a:rPr lang="en-US" dirty="0" smtClean="0"/>
              <a:t>Altitude </a:t>
            </a:r>
          </a:p>
          <a:p>
            <a:pPr lvl="1"/>
            <a:r>
              <a:rPr lang="en-US" dirty="0" smtClean="0"/>
              <a:t>Zenith</a:t>
            </a:r>
          </a:p>
          <a:p>
            <a:pPr lvl="1"/>
            <a:r>
              <a:rPr lang="en-US" dirty="0" smtClean="0"/>
              <a:t>Meridian</a:t>
            </a:r>
          </a:p>
          <a:p>
            <a:pPr lvl="1"/>
            <a:endParaRPr lang="en-US" dirty="0"/>
          </a:p>
        </p:txBody>
      </p:sp>
    </p:spTree>
    <p:extLst>
      <p:ext uri="{BB962C8B-B14F-4D97-AF65-F5344CB8AC3E}">
        <p14:creationId xmlns:p14="http://schemas.microsoft.com/office/powerpoint/2010/main" val="725676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normAutofit/>
          </a:bodyPr>
          <a:lstStyle/>
          <a:p>
            <a:pPr eaLnBrk="1" hangingPunct="1"/>
            <a:r>
              <a:rPr lang="en-US" altLang="x-none" dirty="0">
                <a:ea typeface="ＭＳ Ｐゴシック" charset="-128"/>
                <a:cs typeface="ＭＳ Ｐゴシック" charset="-128"/>
              </a:rPr>
              <a:t>Apparent Motion of the Sky</a:t>
            </a:r>
          </a:p>
        </p:txBody>
      </p:sp>
      <p:sp>
        <p:nvSpPr>
          <p:cNvPr id="2" name="Content Placeholder 1"/>
          <p:cNvSpPr>
            <a:spLocks noGrp="1"/>
          </p:cNvSpPr>
          <p:nvPr>
            <p:ph idx="1"/>
          </p:nvPr>
        </p:nvSpPr>
        <p:spPr/>
        <p:txBody>
          <a:bodyPr/>
          <a:lstStyle/>
          <a:p>
            <a:endParaRPr lang="en-US"/>
          </a:p>
        </p:txBody>
      </p:sp>
      <p:pic>
        <p:nvPicPr>
          <p:cNvPr id="41986" name="Picture 3" descr="night_sky_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68737" y="1524000"/>
            <a:ext cx="4454525"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9173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Voyager 1 and Voyager 2</a:t>
            </a:r>
            <a:endParaRPr lang="en-US" dirty="0"/>
          </a:p>
        </p:txBody>
      </p:sp>
      <p:pic>
        <p:nvPicPr>
          <p:cNvPr id="4" name="Content Placeholder 3"/>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1346" t="19197" r="7293" b="28985"/>
          <a:stretch/>
        </p:blipFill>
        <p:spPr>
          <a:xfrm>
            <a:off x="276446" y="1536665"/>
            <a:ext cx="5975498" cy="3406228"/>
          </a:xfrm>
        </p:spPr>
      </p:pic>
      <p:sp>
        <p:nvSpPr>
          <p:cNvPr id="6" name="Content Placeholder 5"/>
          <p:cNvSpPr>
            <a:spLocks noGrp="1"/>
          </p:cNvSpPr>
          <p:nvPr>
            <p:ph sz="half" idx="2"/>
          </p:nvPr>
        </p:nvSpPr>
        <p:spPr>
          <a:xfrm>
            <a:off x="6338315" y="1447800"/>
            <a:ext cx="5548885" cy="4292226"/>
          </a:xfrm>
        </p:spPr>
        <p:txBody>
          <a:bodyPr/>
          <a:lstStyle/>
          <a:p>
            <a:r>
              <a:rPr lang="en-US" dirty="0" smtClean="0"/>
              <a:t>Twin spacecraft launched in 1977 to study outer solar system</a:t>
            </a:r>
          </a:p>
          <a:p>
            <a:pPr lvl="1"/>
            <a:r>
              <a:rPr lang="en-US" dirty="0" smtClean="0"/>
              <a:t>Different trajectories</a:t>
            </a:r>
          </a:p>
          <a:p>
            <a:pPr lvl="1"/>
            <a:r>
              <a:rPr lang="en-US" dirty="0" smtClean="0"/>
              <a:t>Voyager 1 is farthest spacecraft from Earth</a:t>
            </a:r>
          </a:p>
          <a:p>
            <a:r>
              <a:rPr lang="en-US" dirty="0" smtClean="0"/>
              <a:t>Still operational!</a:t>
            </a:r>
          </a:p>
          <a:p>
            <a:r>
              <a:rPr lang="en-US" dirty="0" smtClean="0"/>
              <a:t>Moving ~40,000mph</a:t>
            </a:r>
          </a:p>
          <a:p>
            <a:r>
              <a:rPr lang="en-US" dirty="0" smtClean="0"/>
              <a:t>As of Feb. 2018, Voyager 1 is 141au away!</a:t>
            </a:r>
          </a:p>
          <a:p>
            <a:pPr lvl="1"/>
            <a:r>
              <a:rPr lang="en-US" dirty="0" smtClean="0"/>
              <a:t>How long does it take for us to communicate with Voyager 1?</a:t>
            </a:r>
          </a:p>
          <a:p>
            <a:r>
              <a:rPr lang="en-US" dirty="0" smtClean="0"/>
              <a:t>Boundary between solar system and interstellar space is moving!</a:t>
            </a:r>
          </a:p>
          <a:p>
            <a:pPr lvl="1"/>
            <a:r>
              <a:rPr lang="en-US" dirty="0" smtClean="0"/>
              <a:t>Depends on the rate of the solar wind</a:t>
            </a:r>
            <a:endParaRPr lang="en-US" dirty="0"/>
          </a:p>
        </p:txBody>
      </p:sp>
      <p:pic>
        <p:nvPicPr>
          <p:cNvPr id="7" name="Picture 6"/>
          <p:cNvPicPr>
            <a:picLocks noChangeAspect="1"/>
          </p:cNvPicPr>
          <p:nvPr/>
        </p:nvPicPr>
        <p:blipFill>
          <a:blip r:embed="rId4"/>
          <a:stretch>
            <a:fillRect/>
          </a:stretch>
        </p:blipFill>
        <p:spPr>
          <a:xfrm>
            <a:off x="4129030" y="4147292"/>
            <a:ext cx="2338594" cy="2994699"/>
          </a:xfrm>
          <a:prstGeom prst="rect">
            <a:avLst/>
          </a:prstGeom>
        </p:spPr>
      </p:pic>
    </p:spTree>
    <p:extLst>
      <p:ext uri="{BB962C8B-B14F-4D97-AF65-F5344CB8AC3E}">
        <p14:creationId xmlns:p14="http://schemas.microsoft.com/office/powerpoint/2010/main" val="14993584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Sun’s motion</a:t>
            </a:r>
            <a:endParaRPr lang="en-US" dirty="0"/>
          </a:p>
        </p:txBody>
      </p:sp>
      <p:sp>
        <p:nvSpPr>
          <p:cNvPr id="3" name="Content Placeholder 2"/>
          <p:cNvSpPr>
            <a:spLocks noGrp="1"/>
          </p:cNvSpPr>
          <p:nvPr>
            <p:ph idx="1"/>
          </p:nvPr>
        </p:nvSpPr>
        <p:spPr/>
        <p:txBody>
          <a:bodyPr/>
          <a:lstStyle/>
          <a:p>
            <a:r>
              <a:rPr lang="en-US" dirty="0" smtClean="0"/>
              <a:t>Where is this observer?</a:t>
            </a:r>
            <a:endParaRPr lang="en-US" dirty="0"/>
          </a:p>
        </p:txBody>
      </p:sp>
      <p:pic>
        <p:nvPicPr>
          <p:cNvPr id="4" name="Picture 3"/>
          <p:cNvPicPr>
            <a:picLocks noChangeAspect="1"/>
          </p:cNvPicPr>
          <p:nvPr/>
        </p:nvPicPr>
        <p:blipFill>
          <a:blip r:embed="rId2"/>
          <a:stretch>
            <a:fillRect/>
          </a:stretch>
        </p:blipFill>
        <p:spPr>
          <a:xfrm>
            <a:off x="5839884" y="1524000"/>
            <a:ext cx="5990289" cy="4572000"/>
          </a:xfrm>
          <a:prstGeom prst="rect">
            <a:avLst/>
          </a:prstGeom>
        </p:spPr>
      </p:pic>
    </p:spTree>
    <p:extLst>
      <p:ext uri="{BB962C8B-B14F-4D97-AF65-F5344CB8AC3E}">
        <p14:creationId xmlns:p14="http://schemas.microsoft.com/office/powerpoint/2010/main" val="12152353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Sun’s motion</a:t>
            </a:r>
            <a:endParaRPr lang="en-US" dirty="0"/>
          </a:p>
        </p:txBody>
      </p:sp>
      <p:sp>
        <p:nvSpPr>
          <p:cNvPr id="3" name="Content Placeholder 2"/>
          <p:cNvSpPr>
            <a:spLocks noGrp="1"/>
          </p:cNvSpPr>
          <p:nvPr>
            <p:ph idx="1"/>
          </p:nvPr>
        </p:nvSpPr>
        <p:spPr/>
        <p:txBody>
          <a:bodyPr/>
          <a:lstStyle/>
          <a:p>
            <a:endParaRPr lang="en-US"/>
          </a:p>
        </p:txBody>
      </p:sp>
      <p:pic>
        <p:nvPicPr>
          <p:cNvPr id="9" name="Picture 8"/>
          <p:cNvPicPr>
            <a:picLocks noChangeAspect="1"/>
          </p:cNvPicPr>
          <p:nvPr/>
        </p:nvPicPr>
        <p:blipFill>
          <a:blip r:embed="rId2"/>
          <a:stretch>
            <a:fillRect/>
          </a:stretch>
        </p:blipFill>
        <p:spPr>
          <a:xfrm>
            <a:off x="5037667" y="3196696"/>
            <a:ext cx="5486400" cy="3378200"/>
          </a:xfrm>
          <a:prstGeom prst="rect">
            <a:avLst/>
          </a:prstGeom>
        </p:spPr>
      </p:pic>
      <p:pic>
        <p:nvPicPr>
          <p:cNvPr id="10" name="Picture 9"/>
          <p:cNvPicPr>
            <a:picLocks noChangeAspect="1"/>
          </p:cNvPicPr>
          <p:nvPr/>
        </p:nvPicPr>
        <p:blipFill>
          <a:blip r:embed="rId3"/>
          <a:stretch>
            <a:fillRect/>
          </a:stretch>
        </p:blipFill>
        <p:spPr>
          <a:xfrm>
            <a:off x="1696493" y="2125015"/>
            <a:ext cx="3188768" cy="1990957"/>
          </a:xfrm>
          <a:prstGeom prst="rect">
            <a:avLst/>
          </a:prstGeom>
        </p:spPr>
      </p:pic>
    </p:spTree>
    <p:extLst>
      <p:ext uri="{BB962C8B-B14F-4D97-AF65-F5344CB8AC3E}">
        <p14:creationId xmlns:p14="http://schemas.microsoft.com/office/powerpoint/2010/main" val="1891162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analemma</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95617" y="1447800"/>
            <a:ext cx="5195279" cy="4292600"/>
          </a:xfrm>
        </p:spPr>
      </p:pic>
      <p:sp>
        <p:nvSpPr>
          <p:cNvPr id="5" name="Content Placeholder 4"/>
          <p:cNvSpPr>
            <a:spLocks noGrp="1"/>
          </p:cNvSpPr>
          <p:nvPr>
            <p:ph sz="half" idx="2"/>
          </p:nvPr>
        </p:nvSpPr>
        <p:spPr/>
        <p:txBody>
          <a:bodyPr/>
          <a:lstStyle/>
          <a:p>
            <a:r>
              <a:rPr lang="en-US" dirty="0" smtClean="0"/>
              <a:t>The path taken in the sky by the Sun over the course of a year</a:t>
            </a:r>
          </a:p>
          <a:p>
            <a:r>
              <a:rPr lang="en-US" dirty="0" smtClean="0"/>
              <a:t>Each dot is the Sun on a different day of the year</a:t>
            </a:r>
          </a:p>
          <a:p>
            <a:r>
              <a:rPr lang="en-US" dirty="0" smtClean="0"/>
              <a:t>The shape and angle of the </a:t>
            </a:r>
            <a:r>
              <a:rPr lang="en-US" dirty="0" err="1" smtClean="0"/>
              <a:t>analemma</a:t>
            </a:r>
            <a:r>
              <a:rPr lang="en-US" dirty="0" smtClean="0"/>
              <a:t> depend on your latitude</a:t>
            </a:r>
            <a:endParaRPr lang="en-US" dirty="0"/>
          </a:p>
        </p:txBody>
      </p:sp>
    </p:spTree>
    <p:extLst>
      <p:ext uri="{BB962C8B-B14F-4D97-AF65-F5344CB8AC3E}">
        <p14:creationId xmlns:p14="http://schemas.microsoft.com/office/powerpoint/2010/main" val="504169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analemma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39751" y="1524000"/>
            <a:ext cx="8512497" cy="3600077"/>
          </a:xfrm>
          <a:prstGeom prst="rect">
            <a:avLst/>
          </a:prstGeom>
        </p:spPr>
      </p:pic>
    </p:spTree>
    <p:extLst>
      <p:ext uri="{BB962C8B-B14F-4D97-AF65-F5344CB8AC3E}">
        <p14:creationId xmlns:p14="http://schemas.microsoft.com/office/powerpoint/2010/main" val="2340489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announcements!</a:t>
            </a:r>
            <a:endParaRPr lang="en-US" dirty="0"/>
          </a:p>
        </p:txBody>
      </p:sp>
      <p:sp>
        <p:nvSpPr>
          <p:cNvPr id="3" name="Content Placeholder 2"/>
          <p:cNvSpPr>
            <a:spLocks noGrp="1"/>
          </p:cNvSpPr>
          <p:nvPr>
            <p:ph idx="1"/>
          </p:nvPr>
        </p:nvSpPr>
        <p:spPr/>
        <p:txBody>
          <a:bodyPr>
            <a:noAutofit/>
          </a:bodyPr>
          <a:lstStyle/>
          <a:p>
            <a:r>
              <a:rPr lang="en-US" sz="3800" dirty="0" err="1" smtClean="0"/>
              <a:t>MasteringAstronomy</a:t>
            </a:r>
            <a:r>
              <a:rPr lang="en-US" sz="3800" dirty="0" smtClean="0"/>
              <a:t> tutorial and Chapter 1 homework due Thursday at 11:59pm (extended Chapter 1 deadline)</a:t>
            </a:r>
          </a:p>
          <a:p>
            <a:r>
              <a:rPr lang="en-US" sz="3800" dirty="0" smtClean="0"/>
              <a:t>Thursday: Planetarium! </a:t>
            </a:r>
          </a:p>
          <a:p>
            <a:pPr lvl="1"/>
            <a:r>
              <a:rPr lang="en-US" sz="3800" dirty="0" smtClean="0"/>
              <a:t>If your last name is in the alphabetical range </a:t>
            </a:r>
            <a:r>
              <a:rPr lang="en-US" sz="3800" b="1" dirty="0" smtClean="0"/>
              <a:t>Adkins-McCain</a:t>
            </a:r>
            <a:r>
              <a:rPr lang="en-US" sz="3800" dirty="0" smtClean="0"/>
              <a:t>, report directly to the Planetarium at 11am. </a:t>
            </a:r>
          </a:p>
          <a:p>
            <a:pPr lvl="1"/>
            <a:r>
              <a:rPr lang="en-US" sz="3800" b="1" dirty="0" smtClean="0"/>
              <a:t>McCoy-York</a:t>
            </a:r>
            <a:r>
              <a:rPr lang="en-US" sz="3800" dirty="0" smtClean="0"/>
              <a:t>: come to this room at 11</a:t>
            </a:r>
          </a:p>
          <a:p>
            <a:pPr lvl="1"/>
            <a:r>
              <a:rPr lang="en-US" sz="3800" dirty="0" smtClean="0"/>
              <a:t>I will have roster copies for sign-in</a:t>
            </a:r>
            <a:endParaRPr lang="en-US" sz="3800" dirty="0"/>
          </a:p>
        </p:txBody>
      </p:sp>
    </p:spTree>
    <p:extLst>
      <p:ext uri="{BB962C8B-B14F-4D97-AF65-F5344CB8AC3E}">
        <p14:creationId xmlns:p14="http://schemas.microsoft.com/office/powerpoint/2010/main" val="612925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1 year ago today</a:t>
            </a:r>
            <a:r>
              <a:rPr lang="mr-IN" dirty="0" smtClean="0"/>
              <a:t>…</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5500" y="1272988"/>
            <a:ext cx="8001000" cy="5334000"/>
          </a:xfrm>
        </p:spPr>
      </p:pic>
    </p:spTree>
    <p:extLst>
      <p:ext uri="{BB962C8B-B14F-4D97-AF65-F5344CB8AC3E}">
        <p14:creationId xmlns:p14="http://schemas.microsoft.com/office/powerpoint/2010/main" val="14896299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0"/>
            <a:ext cx="10289512" cy="6858000"/>
          </a:xfrm>
          <a:prstGeom prst="rect">
            <a:avLst/>
          </a:prstGeom>
        </p:spPr>
      </p:pic>
      <p:sp>
        <p:nvSpPr>
          <p:cNvPr id="2" name="Title 1"/>
          <p:cNvSpPr>
            <a:spLocks noGrp="1"/>
          </p:cNvSpPr>
          <p:nvPr>
            <p:ph type="ctrTitle"/>
          </p:nvPr>
        </p:nvSpPr>
        <p:spPr/>
        <p:txBody>
          <a:bodyPr/>
          <a:lstStyle/>
          <a:p>
            <a:r>
              <a:rPr lang="en-US" dirty="0" smtClean="0"/>
              <a:t>Discovering the universe for yourself</a:t>
            </a:r>
            <a:endParaRPr lang="en-US" dirty="0"/>
          </a:p>
        </p:txBody>
      </p:sp>
      <p:sp>
        <p:nvSpPr>
          <p:cNvPr id="3" name="Subtitle 2"/>
          <p:cNvSpPr>
            <a:spLocks noGrp="1"/>
          </p:cNvSpPr>
          <p:nvPr>
            <p:ph type="subTitle" idx="1"/>
          </p:nvPr>
        </p:nvSpPr>
        <p:spPr/>
        <p:txBody>
          <a:bodyPr/>
          <a:lstStyle/>
          <a:p>
            <a:r>
              <a:rPr lang="en-US" dirty="0" smtClean="0"/>
              <a:t>The Cosmic Perspective, Chapter 2, sections 2.1 and 2.2</a:t>
            </a:r>
          </a:p>
          <a:p>
            <a:r>
              <a:rPr lang="en-US" dirty="0" smtClean="0"/>
              <a:t>Assistant Professor Alicia Aarnio</a:t>
            </a:r>
            <a:endParaRPr lang="en-US" dirty="0"/>
          </a:p>
        </p:txBody>
      </p:sp>
    </p:spTree>
    <p:extLst>
      <p:ext uri="{BB962C8B-B14F-4D97-AF65-F5344CB8AC3E}">
        <p14:creationId xmlns:p14="http://schemas.microsoft.com/office/powerpoint/2010/main" val="861530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from last week</a:t>
            </a:r>
            <a:endParaRPr lang="en-US" dirty="0"/>
          </a:p>
        </p:txBody>
      </p:sp>
      <p:sp>
        <p:nvSpPr>
          <p:cNvPr id="3" name="Content Placeholder 2"/>
          <p:cNvSpPr>
            <a:spLocks noGrp="1"/>
          </p:cNvSpPr>
          <p:nvPr>
            <p:ph idx="1"/>
          </p:nvPr>
        </p:nvSpPr>
        <p:spPr/>
        <p:txBody>
          <a:bodyPr/>
          <a:lstStyle/>
          <a:p>
            <a:r>
              <a:rPr lang="en-US" dirty="0" smtClean="0"/>
              <a:t>Earth is rotating, once per 24 hours</a:t>
            </a:r>
          </a:p>
          <a:p>
            <a:r>
              <a:rPr lang="en-US" dirty="0" smtClean="0"/>
              <a:t>The moon is orbiting the earth</a:t>
            </a:r>
          </a:p>
          <a:p>
            <a:pPr lvl="1"/>
            <a:r>
              <a:rPr lang="en-US" dirty="0" smtClean="0"/>
              <a:t>Rotating once per 27 day orbit (so we always see the same side)</a:t>
            </a:r>
          </a:p>
          <a:p>
            <a:r>
              <a:rPr lang="en-US" dirty="0" smtClean="0"/>
              <a:t>Earth is orbiting the Sun, once per year</a:t>
            </a:r>
            <a:endParaRPr lang="en-US" dirty="0"/>
          </a:p>
        </p:txBody>
      </p:sp>
      <p:sp>
        <p:nvSpPr>
          <p:cNvPr id="4" name="Action Button: Custom 3">
            <a:hlinkClick r:id="rId3" highlightClick="1"/>
          </p:cNvPr>
          <p:cNvSpPr/>
          <p:nvPr/>
        </p:nvSpPr>
        <p:spPr>
          <a:xfrm>
            <a:off x="10439400" y="5124450"/>
            <a:ext cx="1543050" cy="15240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671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Earth’s rotation</a:t>
            </a:r>
            <a:endParaRPr lang="en-US" dirty="0"/>
          </a:p>
        </p:txBody>
      </p:sp>
      <p:sp>
        <p:nvSpPr>
          <p:cNvPr id="3" name="Content Placeholder 2"/>
          <p:cNvSpPr>
            <a:spLocks noGrp="1"/>
          </p:cNvSpPr>
          <p:nvPr>
            <p:ph idx="1"/>
          </p:nvPr>
        </p:nvSpPr>
        <p:spPr>
          <a:xfrm>
            <a:off x="533400" y="1524000"/>
            <a:ext cx="6696740" cy="4216027"/>
          </a:xfrm>
        </p:spPr>
        <p:txBody>
          <a:bodyPr/>
          <a:lstStyle/>
          <a:p>
            <a:r>
              <a:rPr lang="en-US" dirty="0" smtClean="0"/>
              <a:t>Looking down from North Pole, Earth rotates counter-clockwise (</a:t>
            </a:r>
            <a:r>
              <a:rPr lang="en-US" dirty="0" err="1" smtClean="0"/>
              <a:t>West</a:t>
            </a:r>
            <a:r>
              <a:rPr lang="en-US" dirty="0" err="1" smtClean="0">
                <a:sym typeface="Wingdings"/>
              </a:rPr>
              <a:t>East</a:t>
            </a:r>
            <a:r>
              <a:rPr lang="en-US" dirty="0" smtClean="0">
                <a:sym typeface="Wingdings"/>
              </a:rPr>
              <a:t>)</a:t>
            </a:r>
          </a:p>
          <a:p>
            <a:r>
              <a:rPr lang="en-US" dirty="0" smtClean="0">
                <a:sym typeface="Wingdings"/>
              </a:rPr>
              <a:t>Rotation speed is 0 at the poles, 1700km/</a:t>
            </a:r>
            <a:r>
              <a:rPr lang="en-US" dirty="0" err="1" smtClean="0">
                <a:sym typeface="Wingdings"/>
              </a:rPr>
              <a:t>hr</a:t>
            </a:r>
            <a:r>
              <a:rPr lang="en-US" dirty="0" smtClean="0">
                <a:sym typeface="Wingdings"/>
              </a:rPr>
              <a:t> (1056mph) at equator</a:t>
            </a:r>
          </a:p>
        </p:txBody>
      </p:sp>
      <p:pic>
        <p:nvPicPr>
          <p:cNvPr id="4" name="Picture 3"/>
          <p:cNvPicPr>
            <a:picLocks noChangeAspect="1"/>
          </p:cNvPicPr>
          <p:nvPr/>
        </p:nvPicPr>
        <p:blipFill>
          <a:blip r:embed="rId3"/>
          <a:stretch>
            <a:fillRect/>
          </a:stretch>
        </p:blipFill>
        <p:spPr>
          <a:xfrm>
            <a:off x="7409122" y="2087526"/>
            <a:ext cx="4497572" cy="4497572"/>
          </a:xfrm>
          <a:prstGeom prst="rect">
            <a:avLst/>
          </a:prstGeom>
        </p:spPr>
      </p:pic>
    </p:spTree>
    <p:extLst>
      <p:ext uri="{BB962C8B-B14F-4D97-AF65-F5344CB8AC3E}">
        <p14:creationId xmlns:p14="http://schemas.microsoft.com/office/powerpoint/2010/main" val="15835915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Earth’s rotation</a:t>
            </a:r>
            <a:endParaRPr lang="en-US" dirty="0"/>
          </a:p>
        </p:txBody>
      </p:sp>
      <p:sp>
        <p:nvSpPr>
          <p:cNvPr id="3" name="Content Placeholder 2"/>
          <p:cNvSpPr>
            <a:spLocks noGrp="1"/>
          </p:cNvSpPr>
          <p:nvPr>
            <p:ph idx="1"/>
          </p:nvPr>
        </p:nvSpPr>
        <p:spPr>
          <a:xfrm>
            <a:off x="533400" y="1524000"/>
            <a:ext cx="6696740" cy="4216027"/>
          </a:xfrm>
        </p:spPr>
        <p:txBody>
          <a:bodyPr/>
          <a:lstStyle/>
          <a:p>
            <a:r>
              <a:rPr lang="en-US" dirty="0" smtClean="0"/>
              <a:t>Looking down from North Pole, Earth rotates counter-clockwise (</a:t>
            </a:r>
            <a:r>
              <a:rPr lang="en-US" dirty="0" err="1" smtClean="0"/>
              <a:t>West</a:t>
            </a:r>
            <a:r>
              <a:rPr lang="en-US" dirty="0" err="1" smtClean="0">
                <a:sym typeface="Wingdings"/>
              </a:rPr>
              <a:t>East</a:t>
            </a:r>
            <a:r>
              <a:rPr lang="en-US" dirty="0" smtClean="0">
                <a:sym typeface="Wingdings"/>
              </a:rPr>
              <a:t>)</a:t>
            </a:r>
          </a:p>
          <a:p>
            <a:r>
              <a:rPr lang="en-US" dirty="0" smtClean="0">
                <a:sym typeface="Wingdings"/>
              </a:rPr>
              <a:t>Rotation speed is 0 at the poles, 1700km/</a:t>
            </a:r>
            <a:r>
              <a:rPr lang="en-US" dirty="0" err="1" smtClean="0">
                <a:sym typeface="Wingdings"/>
              </a:rPr>
              <a:t>hr</a:t>
            </a:r>
            <a:r>
              <a:rPr lang="en-US" dirty="0" smtClean="0">
                <a:sym typeface="Wingdings"/>
              </a:rPr>
              <a:t> (1056mph) at equator</a:t>
            </a:r>
          </a:p>
          <a:p>
            <a:pPr lvl="1"/>
            <a:r>
              <a:rPr lang="en-US" dirty="0" smtClean="0">
                <a:sym typeface="Wingdings"/>
              </a:rPr>
              <a:t>If you couldn’t remember this, how would you calculate it?</a:t>
            </a:r>
          </a:p>
          <a:p>
            <a:pPr lvl="1"/>
            <a:r>
              <a:rPr lang="en-US" dirty="0" smtClean="0">
                <a:sym typeface="Wingdings"/>
              </a:rPr>
              <a:t>Speed = distance/time</a:t>
            </a:r>
          </a:p>
          <a:p>
            <a:pPr lvl="2"/>
            <a:r>
              <a:rPr lang="en-US" dirty="0" smtClean="0">
                <a:sym typeface="Wingdings"/>
              </a:rPr>
              <a:t>distance = circumference of Earth (2*π*radius)</a:t>
            </a:r>
          </a:p>
          <a:p>
            <a:pPr lvl="2"/>
            <a:r>
              <a:rPr lang="en-US" dirty="0" smtClean="0">
                <a:sym typeface="Wingdings"/>
              </a:rPr>
              <a:t>time = 24 hours</a:t>
            </a:r>
            <a:endParaRPr lang="en-US" dirty="0"/>
          </a:p>
        </p:txBody>
      </p:sp>
      <p:pic>
        <p:nvPicPr>
          <p:cNvPr id="5" name="Picture 8" descr="Earth_Rot_Sp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5700" y="2140688"/>
            <a:ext cx="4152900"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49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equinoxes and solstices</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66700" y="1785056"/>
            <a:ext cx="6080255" cy="3758494"/>
          </a:xfrm>
        </p:spPr>
      </p:pic>
      <p:sp>
        <p:nvSpPr>
          <p:cNvPr id="6" name="Content Placeholder 5"/>
          <p:cNvSpPr>
            <a:spLocks noGrp="1"/>
          </p:cNvSpPr>
          <p:nvPr>
            <p:ph sz="half" idx="2"/>
          </p:nvPr>
        </p:nvSpPr>
        <p:spPr/>
        <p:txBody>
          <a:bodyPr/>
          <a:lstStyle/>
          <a:p>
            <a:r>
              <a:rPr lang="en-US" dirty="0"/>
              <a:t>Solstice is from </a:t>
            </a:r>
            <a:r>
              <a:rPr lang="en-US" dirty="0" err="1"/>
              <a:t>latin</a:t>
            </a:r>
            <a:r>
              <a:rPr lang="en-US" dirty="0"/>
              <a:t> </a:t>
            </a:r>
            <a:r>
              <a:rPr lang="en-US" i="1" dirty="0"/>
              <a:t>sol</a:t>
            </a:r>
            <a:r>
              <a:rPr lang="en-US" dirty="0"/>
              <a:t> (sun) + </a:t>
            </a:r>
            <a:r>
              <a:rPr lang="en-US" i="1" dirty="0" err="1"/>
              <a:t>stit</a:t>
            </a:r>
            <a:r>
              <a:rPr lang="en-US" i="1" dirty="0"/>
              <a:t> </a:t>
            </a:r>
            <a:r>
              <a:rPr lang="en-US" dirty="0"/>
              <a:t>(stopped)</a:t>
            </a:r>
          </a:p>
          <a:p>
            <a:r>
              <a:rPr lang="en-US" dirty="0"/>
              <a:t>Equinox is from </a:t>
            </a:r>
            <a:r>
              <a:rPr lang="en-US" dirty="0" err="1"/>
              <a:t>latin</a:t>
            </a:r>
            <a:r>
              <a:rPr lang="en-US" dirty="0"/>
              <a:t> </a:t>
            </a:r>
            <a:r>
              <a:rPr lang="en-US" i="1" dirty="0" err="1"/>
              <a:t>aequi</a:t>
            </a:r>
            <a:r>
              <a:rPr lang="en-US" dirty="0"/>
              <a:t> (equal) + </a:t>
            </a:r>
            <a:r>
              <a:rPr lang="en-US" i="1" dirty="0" err="1"/>
              <a:t>nox</a:t>
            </a:r>
            <a:r>
              <a:rPr lang="en-US" i="1" dirty="0"/>
              <a:t> </a:t>
            </a:r>
            <a:r>
              <a:rPr lang="en-US" dirty="0"/>
              <a:t>(night)</a:t>
            </a:r>
          </a:p>
          <a:p>
            <a:endParaRPr lang="en-US" dirty="0"/>
          </a:p>
        </p:txBody>
      </p:sp>
    </p:spTree>
    <p:extLst>
      <p:ext uri="{BB962C8B-B14F-4D97-AF65-F5344CB8AC3E}">
        <p14:creationId xmlns:p14="http://schemas.microsoft.com/office/powerpoint/2010/main" val="13949314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TVERSION" val="15"/>
  <p:tag name="TPOS" val="6"/>
  <p:tag name="TPVERSION" val="8"/>
  <p:tag name="TPFULLVERSION" val="1.1.1.13"/>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1" id="{ECE015EC-2C1A-8B40-8EEF-8E1B4269CFDF}" vid="{18BF7D78-DD32-DB4E-B7BF-2601697116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lecture_template</Template>
  <TotalTime>6971</TotalTime>
  <Words>1097</Words>
  <Application>Microsoft Macintosh PowerPoint</Application>
  <PresentationFormat>Widescreen</PresentationFormat>
  <Paragraphs>157</Paragraphs>
  <Slides>34</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Calibri</vt:lpstr>
      <vt:lpstr>Cambria Math</vt:lpstr>
      <vt:lpstr>Gill Sans MT</vt:lpstr>
      <vt:lpstr>Mangal</vt:lpstr>
      <vt:lpstr>ＭＳ Ｐゴシック</vt:lpstr>
      <vt:lpstr>Times</vt:lpstr>
      <vt:lpstr>Wingdings</vt:lpstr>
      <vt:lpstr>Arial</vt:lpstr>
      <vt:lpstr>Parcel</vt:lpstr>
      <vt:lpstr>Clicker time—come up front, get form/clicker!</vt:lpstr>
      <vt:lpstr>Today in science…</vt:lpstr>
      <vt:lpstr>Voyager 1 and Voyager 2</vt:lpstr>
      <vt:lpstr>Bonus: 1 year ago today…</vt:lpstr>
      <vt:lpstr>Discovering the universe for yourself</vt:lpstr>
      <vt:lpstr>Recap from last week</vt:lpstr>
      <vt:lpstr>Earth’s rotation</vt:lpstr>
      <vt:lpstr>Earth’s rotation</vt:lpstr>
      <vt:lpstr>The equinoxes and solstices</vt:lpstr>
      <vt:lpstr>Seasons!</vt:lpstr>
      <vt:lpstr>Precession of Earth’s rotation axis</vt:lpstr>
      <vt:lpstr>The Celestial Sphere</vt:lpstr>
      <vt:lpstr>On Earth, we use latitude and longitude</vt:lpstr>
      <vt:lpstr>Project that coordinate system onto sky</vt:lpstr>
      <vt:lpstr>The Celestial Sphere</vt:lpstr>
      <vt:lpstr>The Celestial Sphere</vt:lpstr>
      <vt:lpstr>What is the ecliptic, really? Why?</vt:lpstr>
      <vt:lpstr>The ecliptic</vt:lpstr>
      <vt:lpstr>PowerPoint Presentation</vt:lpstr>
      <vt:lpstr>88 Constellations</vt:lpstr>
      <vt:lpstr>Constellations</vt:lpstr>
      <vt:lpstr>PowerPoint Presentation</vt:lpstr>
      <vt:lpstr>Constellation vs Asterism?</vt:lpstr>
      <vt:lpstr>Our local sky</vt:lpstr>
      <vt:lpstr>Our local sky – what we might see</vt:lpstr>
      <vt:lpstr>Your local sky – navigating</vt:lpstr>
      <vt:lpstr>Your local sky – navigating</vt:lpstr>
      <vt:lpstr>Your local sky – navigating</vt:lpstr>
      <vt:lpstr>Apparent Motion of the Sky</vt:lpstr>
      <vt:lpstr>The Sun’s motion</vt:lpstr>
      <vt:lpstr>The Sun’s motion</vt:lpstr>
      <vt:lpstr>The analemma</vt:lpstr>
      <vt:lpstr>The analemma</vt:lpstr>
      <vt:lpstr>Important announcements!</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88</cp:revision>
  <dcterms:created xsi:type="dcterms:W3CDTF">2018-08-16T18:09:04Z</dcterms:created>
  <dcterms:modified xsi:type="dcterms:W3CDTF">2018-08-21T14:21:47Z</dcterms:modified>
</cp:coreProperties>
</file>